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7" r:id="rId2"/>
    <p:sldId id="295" r:id="rId3"/>
    <p:sldId id="296" r:id="rId4"/>
    <p:sldId id="369" r:id="rId5"/>
    <p:sldId id="370" r:id="rId6"/>
    <p:sldId id="378" r:id="rId7"/>
    <p:sldId id="305" r:id="rId8"/>
    <p:sldId id="306" r:id="rId9"/>
    <p:sldId id="315" r:id="rId10"/>
    <p:sldId id="298" r:id="rId11"/>
    <p:sldId id="300" r:id="rId12"/>
    <p:sldId id="371" r:id="rId13"/>
    <p:sldId id="372" r:id="rId14"/>
    <p:sldId id="379" r:id="rId15"/>
    <p:sldId id="307" r:id="rId16"/>
    <p:sldId id="308" r:id="rId17"/>
    <p:sldId id="314" r:id="rId18"/>
    <p:sldId id="302" r:id="rId19"/>
    <p:sldId id="309" r:id="rId20"/>
    <p:sldId id="373" r:id="rId21"/>
    <p:sldId id="374" r:id="rId22"/>
    <p:sldId id="380" r:id="rId23"/>
    <p:sldId id="310" r:id="rId24"/>
    <p:sldId id="311" r:id="rId25"/>
    <p:sldId id="316" r:id="rId26"/>
    <p:sldId id="317" r:id="rId27"/>
    <p:sldId id="444" r:id="rId28"/>
    <p:sldId id="445" r:id="rId29"/>
    <p:sldId id="446" r:id="rId30"/>
    <p:sldId id="447" r:id="rId31"/>
    <p:sldId id="448" r:id="rId32"/>
    <p:sldId id="450" r:id="rId33"/>
    <p:sldId id="451" r:id="rId34"/>
    <p:sldId id="452" r:id="rId35"/>
    <p:sldId id="470" r:id="rId36"/>
    <p:sldId id="418" r:id="rId37"/>
    <p:sldId id="419" r:id="rId38"/>
    <p:sldId id="420" r:id="rId39"/>
    <p:sldId id="421" r:id="rId40"/>
    <p:sldId id="422" r:id="rId41"/>
    <p:sldId id="423" r:id="rId42"/>
    <p:sldId id="424" r:id="rId43"/>
    <p:sldId id="425" r:id="rId44"/>
    <p:sldId id="323" r:id="rId45"/>
    <p:sldId id="388" r:id="rId46"/>
    <p:sldId id="389" r:id="rId47"/>
    <p:sldId id="390" r:id="rId48"/>
    <p:sldId id="324" r:id="rId49"/>
    <p:sldId id="325" r:id="rId50"/>
    <p:sldId id="326" r:id="rId51"/>
    <p:sldId id="391" r:id="rId52"/>
    <p:sldId id="333" r:id="rId53"/>
    <p:sldId id="396" r:id="rId54"/>
    <p:sldId id="397" r:id="rId55"/>
    <p:sldId id="398" r:id="rId56"/>
    <p:sldId id="334" r:id="rId57"/>
    <p:sldId id="335" r:id="rId58"/>
    <p:sldId id="336" r:id="rId59"/>
    <p:sldId id="402" r:id="rId60"/>
    <p:sldId id="338" r:id="rId61"/>
    <p:sldId id="399" r:id="rId62"/>
    <p:sldId id="400" r:id="rId63"/>
    <p:sldId id="401" r:id="rId64"/>
    <p:sldId id="339" r:id="rId65"/>
    <p:sldId id="340" r:id="rId66"/>
    <p:sldId id="341" r:id="rId67"/>
    <p:sldId id="403" r:id="rId68"/>
    <p:sldId id="426" r:id="rId69"/>
    <p:sldId id="427" r:id="rId70"/>
    <p:sldId id="428" r:id="rId71"/>
    <p:sldId id="429" r:id="rId72"/>
    <p:sldId id="430" r:id="rId73"/>
    <p:sldId id="431" r:id="rId74"/>
    <p:sldId id="432" r:id="rId75"/>
    <p:sldId id="433" r:id="rId76"/>
    <p:sldId id="434" r:id="rId77"/>
    <p:sldId id="435" r:id="rId78"/>
    <p:sldId id="436" r:id="rId79"/>
    <p:sldId id="437" r:id="rId80"/>
    <p:sldId id="438" r:id="rId81"/>
    <p:sldId id="439" r:id="rId82"/>
    <p:sldId id="440" r:id="rId83"/>
    <p:sldId id="441" r:id="rId84"/>
    <p:sldId id="416" r:id="rId85"/>
    <p:sldId id="417" r:id="rId86"/>
    <p:sldId id="289" r:id="rId87"/>
    <p:sldId id="346" r:id="rId88"/>
    <p:sldId id="347" r:id="rId89"/>
    <p:sldId id="348" r:id="rId90"/>
    <p:sldId id="290" r:id="rId9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EC1F4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346" autoAdjust="0"/>
  </p:normalViewPr>
  <p:slideViewPr>
    <p:cSldViewPr>
      <p:cViewPr varScale="1">
        <p:scale>
          <a:sx n="87" d="100"/>
          <a:sy n="87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A98AC0-4355-4CEB-807F-75E501319E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9B8439-114F-4B82-8B19-458A387522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56F3DE-9002-45A5-A550-505E0F243D3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735BA-A46A-4361-A21E-4E3EACFA816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4118BD-1DE6-4F30-97C2-C7512412C87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9D76D-3095-41D7-B262-76A7AB7CAA8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4DF1C2-E3F1-4803-A47E-96A447091BC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6268FB-966F-468A-9135-F88BD2AE051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5F0E9-BD0B-4C87-A2C1-5BD41817D84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14FB5-38A4-4429-BD01-56CD8B6F73E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72F413-E5E4-46A9-B0E7-B14788D3B93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ACBF85-B4CE-4180-9EFC-A581258F4A1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0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6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6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7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7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0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7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8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8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8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9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81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9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97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9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9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9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10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10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10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__________Microsoft_Office_Excel38.xls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oleObject" Target="../embeddings/__________Microsoft_Office_Excel39.xls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827088" y="1773238"/>
            <a:ext cx="7489825" cy="22320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altLang="ru-RU" sz="2000" b="1" i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4292600"/>
            <a:ext cx="7489825" cy="21605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Ірина Віталіївна</a:t>
            </a:r>
          </a:p>
          <a:p>
            <a:pPr eaLnBrk="1" hangingPunct="1">
              <a:defRPr/>
            </a:pPr>
            <a:r>
              <a:rPr lang="uk-UA" alt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проректор з науково-педагогічної та методичної роботи </a:t>
            </a:r>
          </a:p>
          <a:p>
            <a:pPr eaLnBrk="1" hangingPunct="1">
              <a:defRPr/>
            </a:pPr>
            <a:r>
              <a:rPr lang="uk-UA" alt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Сумського обласного інституту післядипломної педагогічної освіти</a:t>
            </a:r>
            <a:r>
              <a:rPr lang="uk-UA" altLang="ru-RU" sz="2000" b="1" i="1" dirty="0">
                <a:solidFill>
                  <a:srgbClr val="7030A0"/>
                </a:solidFill>
                <a:latin typeface="Georgia" pitchFamily="18" charset="0"/>
              </a:rPr>
              <a:t> </a:t>
            </a:r>
            <a:endParaRPr lang="ru-RU" altLang="ru-RU" sz="2000" b="1" i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9552" y="260648"/>
            <a:ext cx="8064896" cy="273630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055" name="TextBox 8"/>
          <p:cNvSpPr txBox="1">
            <a:spLocks noChangeArrowheads="1"/>
          </p:cNvSpPr>
          <p:nvPr/>
        </p:nvSpPr>
        <p:spPr bwMode="auto">
          <a:xfrm>
            <a:off x="611188" y="260350"/>
            <a:ext cx="79930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>РЕЗУЛЬТАТИ                        ЗОВНІШНЬОГО НЕЗАЛЕЖНОГО ОЦІНЮВАННЯ  2017 РОКУ</a:t>
            </a:r>
          </a:p>
          <a:p>
            <a:pPr algn="ctr" eaLnBrk="1" hangingPunct="1"/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r>
              <a:rPr lang="uk-UA" altLang="ru-RU" sz="3600" b="1" i="1">
                <a:solidFill>
                  <a:srgbClr val="C00000"/>
                </a:solidFill>
                <a:latin typeface="Georgia" pitchFamily="18" charset="0"/>
              </a:rPr>
              <a:t>СУМСЬКА ОБЛАСТЬ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pic>
        <p:nvPicPr>
          <p:cNvPr id="7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077072"/>
            <a:ext cx="1944216" cy="118586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467544" y="0"/>
            <a:ext cx="8064896" cy="144016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1042988" y="0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української мови та літератури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51520" y="5661248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24,5 %;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29,6 %; 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40,8 %;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5,1 %</a:t>
            </a:r>
          </a:p>
        </p:txBody>
      </p:sp>
      <p:pic>
        <p:nvPicPr>
          <p:cNvPr id="10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196752"/>
            <a:ext cx="1545401" cy="10081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260648"/>
            <a:ext cx="9144000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95288" y="476250"/>
            <a:ext cx="8748712" cy="1662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800" b="1" dirty="0">
                <a:solidFill>
                  <a:srgbClr val="FF0000"/>
                </a:solidFill>
                <a:latin typeface="Georgia" pitchFamily="18" charset="0"/>
                <a:cs typeface="+mn-cs"/>
              </a:rPr>
              <a:t>За загальною кількістю осіб </a:t>
            </a:r>
          </a:p>
          <a:p>
            <a:pPr algn="ctr" eaLnBrk="1" hangingPunct="1">
              <a:buFont typeface="Wingdings" pitchFamily="2" charset="2"/>
              <a:buChar char="ü"/>
              <a:defRPr/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cs typeface="+mn-cs"/>
              </a:rPr>
              <a:t>не склали тест –10,1 % (2 місце)</a:t>
            </a:r>
          </a:p>
          <a:p>
            <a:pPr algn="ctr" eaLnBrk="1" hangingPunct="1">
              <a:buFont typeface="Wingdings" pitchFamily="2" charset="2"/>
              <a:buChar char="ü"/>
              <a:defRPr/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cs typeface="+mn-cs"/>
              </a:rPr>
              <a:t>від 180 до 200 – 6 % (6 місце)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916832"/>
            <a:ext cx="9144000" cy="316835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345" name="TextBox 20"/>
          <p:cNvSpPr txBox="1">
            <a:spLocks noChangeArrowheads="1"/>
          </p:cNvSpPr>
          <p:nvPr/>
        </p:nvSpPr>
        <p:spPr bwMode="auto">
          <a:xfrm>
            <a:off x="395288" y="1916113"/>
            <a:ext cx="8569325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endParaRPr lang="ru-RU" altLang="ru-RU" sz="2800" b="1" u="sng">
              <a:solidFill>
                <a:srgbClr val="FF000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139,60  (4 місце)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9,6 % 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60 балів та вище – 20,9 % (4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7,0 %  (4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 </a:t>
            </a:r>
          </a:p>
          <a:p>
            <a:pPr eaLnBrk="1" hangingPunct="1"/>
            <a:endParaRPr lang="ru-RU" altLang="ru-RU"/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347" name="TextBox 22"/>
          <p:cNvSpPr txBox="1">
            <a:spLocks noChangeArrowheads="1"/>
          </p:cNvSpPr>
          <p:nvPr/>
        </p:nvSpPr>
        <p:spPr bwMode="auto">
          <a:xfrm>
            <a:off x="323850" y="544512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4348" name="Picture 15" descr="Lesser_Coat_of_Arms_of_Ukra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5157788"/>
            <a:ext cx="1019175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365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15366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836613"/>
            <a:ext cx="8569325" cy="4752975"/>
          </a:xfrm>
        </p:spPr>
      </p:pic>
      <p:sp>
        <p:nvSpPr>
          <p:cNvPr id="8" name="Блок-схема: документ 7"/>
          <p:cNvSpPr/>
          <p:nvPr/>
        </p:nvSpPr>
        <p:spPr>
          <a:xfrm>
            <a:off x="250825" y="5634038"/>
            <a:ext cx="3744913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368" name="TextBox 22"/>
          <p:cNvSpPr txBox="1">
            <a:spLocks noChangeArrowheads="1"/>
          </p:cNvSpPr>
          <p:nvPr/>
        </p:nvSpPr>
        <p:spPr bwMode="auto">
          <a:xfrm>
            <a:off x="395288" y="5732463"/>
            <a:ext cx="2952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369" name="Picture 15" descr="Lesser_Coat_of_Arms_of_Ukra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5400675"/>
            <a:ext cx="1020762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389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16390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81075"/>
            <a:ext cx="9144000" cy="4319588"/>
          </a:xfrm>
        </p:spPr>
      </p:pic>
      <p:sp>
        <p:nvSpPr>
          <p:cNvPr id="9" name="Блок-схема: документ 8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392" name="TextBox 22"/>
          <p:cNvSpPr txBox="1">
            <a:spLocks noChangeArrowheads="1"/>
          </p:cNvSpPr>
          <p:nvPr/>
        </p:nvSpPr>
        <p:spPr bwMode="auto">
          <a:xfrm>
            <a:off x="323850" y="544512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6393" name="Picture 15" descr="Lesser_Coat_of_Arms_of_Ukra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5157788"/>
            <a:ext cx="1019175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Середній бал за шкалою 100-200 балів - Історія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8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6084888" y="188913"/>
            <a:ext cx="183515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000" b="1" i="1" dirty="0">
                <a:solidFill>
                  <a:srgbClr val="C00000"/>
                </a:solidFill>
                <a:latin typeface="Georgia" pitchFamily="18" charset="0"/>
              </a:rPr>
              <a:t>137,78</a:t>
            </a:r>
            <a:endParaRPr lang="ru-RU" sz="20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084888" y="2060575"/>
            <a:ext cx="2484437" cy="3527425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eaLnBrk="1" hangingPunct="1">
              <a:defRPr/>
            </a:pPr>
            <a:endParaRPr lang="uk-UA" sz="2600" b="1" dirty="0">
              <a:solidFill>
                <a:srgbClr val="FFFF00"/>
              </a:solidFill>
              <a:latin typeface="Georgia" pitchFamily="18" charset="0"/>
            </a:endParaRPr>
          </a:p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75463" y="908050"/>
            <a:ext cx="2017712" cy="1081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    </a:t>
            </a:r>
            <a:r>
              <a:rPr lang="uk-UA" sz="2000" b="1" i="1" dirty="0">
                <a:solidFill>
                  <a:schemeClr val="tx1"/>
                </a:solidFill>
                <a:latin typeface="Georgia" pitchFamily="18" charset="0"/>
              </a:rPr>
              <a:t>139,60</a:t>
            </a:r>
            <a:endParaRPr lang="ru-RU" sz="20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Блок-схема: документ 8"/>
          <p:cNvSpPr/>
          <p:nvPr/>
        </p:nvSpPr>
        <p:spPr>
          <a:xfrm>
            <a:off x="5867400" y="5084763"/>
            <a:ext cx="3025775" cy="136842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415" name="TextBox 22"/>
          <p:cNvSpPr txBox="1">
            <a:spLocks noChangeArrowheads="1"/>
          </p:cNvSpPr>
          <p:nvPr/>
        </p:nvSpPr>
        <p:spPr bwMode="auto">
          <a:xfrm>
            <a:off x="6011863" y="5157788"/>
            <a:ext cx="31321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7416" name="Picture 15" descr="Lesser_Coat_of_Arms_of_Ukra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4941888"/>
            <a:ext cx="10207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549275"/>
            <a:ext cx="91440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843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історії України,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956550" y="19161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85113" y="56610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956550" y="5805488"/>
            <a:ext cx="900113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56550" y="2060575"/>
            <a:ext cx="900113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956376" y="263691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323850" y="5805488"/>
            <a:ext cx="3024188" cy="105251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8447" name="TextBox 22"/>
          <p:cNvSpPr txBox="1">
            <a:spLocks noChangeArrowheads="1"/>
          </p:cNvSpPr>
          <p:nvPr/>
        </p:nvSpPr>
        <p:spPr bwMode="auto">
          <a:xfrm>
            <a:off x="395288" y="5732463"/>
            <a:ext cx="2952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448" name="Picture 15" descr="Lesser_Coat_of_Arms_of_Ukra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5710238"/>
            <a:ext cx="80327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0" y="3860800"/>
            <a:ext cx="7451725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5111750" y="4937125"/>
            <a:ext cx="2663825" cy="11287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8451" name="object 2"/>
          <p:cNvSpPr txBox="1">
            <a:spLocks noChangeArrowheads="1"/>
          </p:cNvSpPr>
          <p:nvPr/>
        </p:nvSpPr>
        <p:spPr bwMode="auto">
          <a:xfrm>
            <a:off x="5159375" y="5243513"/>
            <a:ext cx="25209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14,8 %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9,6 % 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14"/>
          <p:cNvGraphicFramePr>
            <a:graphicFrameLocks noChangeAspect="1"/>
          </p:cNvGraphicFramePr>
          <p:nvPr/>
        </p:nvGraphicFramePr>
        <p:xfrm>
          <a:off x="0" y="476250"/>
          <a:ext cx="9144000" cy="6381750"/>
        </p:xfrm>
        <a:graphic>
          <a:graphicData uri="http://schemas.openxmlformats.org/presentationml/2006/ole">
            <p:oleObj spid="_x0000_s20482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історії України,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932738" y="17795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83525" y="55419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977188" y="1847850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67663" y="5726113"/>
            <a:ext cx="900112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06309" y="2505373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789613"/>
            <a:ext cx="3097212" cy="1068387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0495" name="TextBox 22"/>
          <p:cNvSpPr txBox="1">
            <a:spLocks noChangeArrowheads="1"/>
          </p:cNvSpPr>
          <p:nvPr/>
        </p:nvSpPr>
        <p:spPr bwMode="auto">
          <a:xfrm>
            <a:off x="323850" y="5822950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496" name="Picture 15" descr="Lesser_Coat_of_Arms_of_Ukrai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5732463"/>
            <a:ext cx="80327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04788" y="2852738"/>
            <a:ext cx="7319962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4859338" y="5003800"/>
            <a:ext cx="2881312" cy="11287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0499" name="TextBox 2"/>
          <p:cNvSpPr txBox="1">
            <a:spLocks noChangeArrowheads="1"/>
          </p:cNvSpPr>
          <p:nvPr/>
        </p:nvSpPr>
        <p:spPr bwMode="auto">
          <a:xfrm>
            <a:off x="4859338" y="5157788"/>
            <a:ext cx="29527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20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b="1">
                <a:solidFill>
                  <a:srgbClr val="231F20"/>
                </a:solidFill>
                <a:latin typeface="Georgia" pitchFamily="18" charset="0"/>
              </a:rPr>
              <a:t>по Україні – 18,9%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b="1">
                <a:solidFill>
                  <a:srgbClr val="231F20"/>
                </a:solidFill>
                <a:latin typeface="Georgia" pitchFamily="18" charset="0"/>
              </a:rPr>
              <a:t>по області – 20,9%  </a:t>
            </a:r>
            <a:endParaRPr lang="ru-RU" altLang="ru-RU">
              <a:latin typeface="Georgia" pitchFamily="18" charset="0"/>
            </a:endParaRPr>
          </a:p>
          <a:p>
            <a:pPr eaLnBrk="1" hangingPunct="1"/>
            <a:endParaRPr lang="ru-RU" altLang="ru-RU"/>
          </a:p>
        </p:txBody>
      </p:sp>
      <p:sp>
        <p:nvSpPr>
          <p:cNvPr id="19" name="TextBox 1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12"/>
          <p:cNvGraphicFramePr>
            <a:graphicFrameLocks noChangeAspect="1"/>
          </p:cNvGraphicFramePr>
          <p:nvPr/>
        </p:nvGraphicFramePr>
        <p:xfrm>
          <a:off x="179388" y="549275"/>
          <a:ext cx="8964612" cy="6308725"/>
        </p:xfrm>
        <a:graphic>
          <a:graphicData uri="http://schemas.openxmlformats.org/presentationml/2006/ole">
            <p:oleObj spid="_x0000_s22530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180 - 200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історії України,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524750" y="18446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24750" y="55895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596188" y="191611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596188" y="5732463"/>
            <a:ext cx="900112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524328" y="263691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8" name="Блок-схема: документ 17"/>
          <p:cNvSpPr/>
          <p:nvPr/>
        </p:nvSpPr>
        <p:spPr>
          <a:xfrm>
            <a:off x="250825" y="5876925"/>
            <a:ext cx="3025775" cy="9810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2543" name="TextBox 22"/>
          <p:cNvSpPr txBox="1">
            <a:spLocks noChangeArrowheads="1"/>
          </p:cNvSpPr>
          <p:nvPr/>
        </p:nvSpPr>
        <p:spPr bwMode="auto">
          <a:xfrm>
            <a:off x="395288" y="5805488"/>
            <a:ext cx="2760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Історія України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2544" name="Picture 15" descr="Lesser_Coat_of_Arms_of_Ukrai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24100" y="5805488"/>
            <a:ext cx="842963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539552" y="188640"/>
            <a:ext cx="8064896" cy="144016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3558" name="TextBox 8"/>
          <p:cNvSpPr txBox="1">
            <a:spLocks noChangeArrowheads="1"/>
          </p:cNvSpPr>
          <p:nvPr/>
        </p:nvSpPr>
        <p:spPr bwMode="auto">
          <a:xfrm>
            <a:off x="1042988" y="260350"/>
            <a:ext cx="6842125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історії України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179512" y="5877272"/>
            <a:ext cx="8640960" cy="576064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0825" y="5732463"/>
            <a:ext cx="124587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39763" lvl="1" indent="-182563"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  <a:sym typeface="Symbol"/>
              </a:rPr>
              <a:t> 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високий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рівень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– 12,2 %;      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  <a:sym typeface="Symbol"/>
              </a:rPr>
              <a:t> 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середній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рівень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– 51,7 %;</a:t>
            </a:r>
          </a:p>
          <a:p>
            <a:pPr marL="182563" indent="-182563"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     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  <a:sym typeface="Symbol"/>
              </a:rPr>
              <a:t>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достатній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рівень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– 32,7 %;    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  <a:sym typeface="Symbol"/>
              </a:rPr>
              <a:t> 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початковий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рівень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– 3,5 %;</a:t>
            </a:r>
          </a:p>
          <a:p>
            <a:pPr marL="182563" indent="-182563" eaLnBrk="1" hangingPunct="1">
              <a:defRPr/>
            </a:pPr>
            <a:endParaRPr lang="ru-RU" sz="20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eaLnBrk="1" hangingPunct="1">
              <a:defRPr/>
            </a:pPr>
            <a:endParaRPr lang="ru-RU" sz="20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23563" name="Picture 15" descr="Lesser_Coat_of_Arms_of_Ukra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333375"/>
            <a:ext cx="1020762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4581" name="TextBox 18"/>
          <p:cNvSpPr txBox="1">
            <a:spLocks noChangeArrowheads="1"/>
          </p:cNvSpPr>
          <p:nvPr/>
        </p:nvSpPr>
        <p:spPr bwMode="auto">
          <a:xfrm>
            <a:off x="395288" y="188913"/>
            <a:ext cx="8748712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14,4 % (5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– 8,5 %  (7 місце)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algn="ctr" eaLnBrk="1" hangingPunct="1"/>
            <a:endParaRPr lang="ru-RU" altLang="ru-RU"/>
          </a:p>
        </p:txBody>
      </p:sp>
      <p:sp>
        <p:nvSpPr>
          <p:cNvPr id="20" name="Овал 19"/>
          <p:cNvSpPr/>
          <p:nvPr/>
        </p:nvSpPr>
        <p:spPr>
          <a:xfrm>
            <a:off x="0" y="1556792"/>
            <a:ext cx="9144000" cy="388843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4585" name="TextBox 20"/>
          <p:cNvSpPr txBox="1">
            <a:spLocks noChangeArrowheads="1"/>
          </p:cNvSpPr>
          <p:nvPr/>
        </p:nvSpPr>
        <p:spPr bwMode="auto">
          <a:xfrm>
            <a:off x="395288" y="1628775"/>
            <a:ext cx="85693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endParaRPr lang="ru-RU" altLang="ru-RU" sz="2800" b="1" u="sng">
              <a:solidFill>
                <a:srgbClr val="C0000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143,11  (5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11,5 %  (3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27,2 %(6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9,9 %  (4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</a:t>
            </a:r>
            <a:r>
              <a:rPr lang="ru-RU" altLang="ru-RU" sz="2800" b="1">
                <a:solidFill>
                  <a:srgbClr val="FF0000"/>
                </a:solidFill>
                <a:latin typeface="Georgia" pitchFamily="18" charset="0"/>
              </a:rPr>
              <a:t>5 учнів                                                             (3 –м. Суми, 2 – м. Шостка) </a:t>
            </a:r>
          </a:p>
          <a:p>
            <a:pPr algn="ctr" eaLnBrk="1" hangingPunct="1">
              <a:buFont typeface="Wingdings" pitchFamily="2" charset="2"/>
              <a:buChar char="ü"/>
            </a:pP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4587" name="TextBox 22"/>
          <p:cNvSpPr txBox="1">
            <a:spLocks noChangeArrowheads="1"/>
          </p:cNvSpPr>
          <p:nvPr/>
        </p:nvSpPr>
        <p:spPr bwMode="auto">
          <a:xfrm>
            <a:off x="468313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10" descr="mini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5433963"/>
            <a:ext cx="2411413" cy="122366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574675" y="188913"/>
            <a:ext cx="8569325" cy="936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 err="1">
                <a:solidFill>
                  <a:srgbClr val="C00000"/>
                </a:solidFill>
                <a:latin typeface="Georgia" pitchFamily="18" charset="0"/>
              </a:rPr>
              <a:t>середній</a:t>
            </a:r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 бал                                           </a:t>
            </a:r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за предметом </a:t>
            </a:r>
            <a:r>
              <a:rPr lang="ru-RU" sz="2800" b="1" dirty="0" err="1">
                <a:solidFill>
                  <a:srgbClr val="002060"/>
                </a:solidFill>
                <a:latin typeface="Georgia" pitchFamily="18" charset="0"/>
              </a:rPr>
              <a:t>тестування</a:t>
            </a:r>
            <a:endParaRPr lang="ru-RU" sz="2800" dirty="0"/>
          </a:p>
        </p:txBody>
      </p:sp>
      <p:sp>
        <p:nvSpPr>
          <p:cNvPr id="3075" name="Прямоугольник 14"/>
          <p:cNvSpPr>
            <a:spLocks noChangeArrowheads="1"/>
          </p:cNvSpPr>
          <p:nvPr/>
        </p:nvSpPr>
        <p:spPr bwMode="auto">
          <a:xfrm>
            <a:off x="0" y="2852738"/>
            <a:ext cx="399573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uk-UA" altLang="ru-RU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68313" y="1125538"/>
            <a:ext cx="8424862" cy="935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900113" y="1268413"/>
            <a:ext cx="74882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в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ідсоток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 осіб, як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і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не склали тест</a:t>
            </a:r>
          </a:p>
          <a:p>
            <a:pPr algn="ctr"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95288" y="1916113"/>
            <a:ext cx="8424862" cy="1152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79" name="TextBox 18"/>
          <p:cNvSpPr txBox="1">
            <a:spLocks noChangeArrowheads="1"/>
          </p:cNvSpPr>
          <p:nvPr/>
        </p:nvSpPr>
        <p:spPr bwMode="auto">
          <a:xfrm>
            <a:off x="900113" y="1989138"/>
            <a:ext cx="7272337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відсоток осіб, які мають результат </a:t>
            </a:r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від 160  балів та вище</a:t>
            </a:r>
          </a:p>
          <a:p>
            <a:pPr eaLnBrk="1" hangingPunct="1"/>
            <a:endParaRPr lang="ru-RU" altLang="ru-RU"/>
          </a:p>
        </p:txBody>
      </p:sp>
      <p:sp>
        <p:nvSpPr>
          <p:cNvPr id="20" name="Овал 19"/>
          <p:cNvSpPr/>
          <p:nvPr/>
        </p:nvSpPr>
        <p:spPr>
          <a:xfrm>
            <a:off x="323850" y="2997200"/>
            <a:ext cx="8424863" cy="1008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2400" b="1" dirty="0" err="1">
                <a:solidFill>
                  <a:srgbClr val="002060"/>
                </a:solidFill>
                <a:latin typeface="Georgia" pitchFamily="18" charset="0"/>
              </a:rPr>
              <a:t>відсоток</a:t>
            </a:r>
            <a:r>
              <a:rPr lang="ru-RU" altLang="ru-RU" sz="24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altLang="ru-RU" sz="2400" b="1" dirty="0" err="1">
                <a:solidFill>
                  <a:srgbClr val="002060"/>
                </a:solidFill>
                <a:latin typeface="Georgia" pitchFamily="18" charset="0"/>
              </a:rPr>
              <a:t>осіб</a:t>
            </a:r>
            <a:r>
              <a:rPr lang="ru-RU" altLang="ru-RU" sz="2400" b="1" dirty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ru-RU" altLang="ru-RU" sz="2400" b="1" dirty="0" err="1">
                <a:solidFill>
                  <a:srgbClr val="002060"/>
                </a:solidFill>
                <a:latin typeface="Georgia" pitchFamily="18" charset="0"/>
              </a:rPr>
              <a:t>які</a:t>
            </a:r>
            <a:r>
              <a:rPr lang="ru-RU" altLang="ru-RU" sz="24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altLang="ru-RU" sz="2400" b="1" dirty="0" err="1">
                <a:solidFill>
                  <a:srgbClr val="002060"/>
                </a:solidFill>
                <a:latin typeface="Georgia" pitchFamily="18" charset="0"/>
              </a:rPr>
              <a:t>мають</a:t>
            </a:r>
            <a:r>
              <a:rPr lang="ru-RU" altLang="ru-RU" sz="2400" b="1" dirty="0">
                <a:solidFill>
                  <a:srgbClr val="002060"/>
                </a:solidFill>
                <a:latin typeface="Georgia" pitchFamily="18" charset="0"/>
              </a:rPr>
              <a:t> результат               </a:t>
            </a:r>
            <a:r>
              <a:rPr lang="ru-RU" altLang="ru-RU" sz="2400" b="1" dirty="0" err="1">
                <a:solidFill>
                  <a:srgbClr val="C00000"/>
                </a:solidFill>
                <a:latin typeface="Georgia" pitchFamily="18" charset="0"/>
              </a:rPr>
              <a:t>від</a:t>
            </a:r>
            <a:r>
              <a:rPr lang="ru-RU" altLang="ru-RU" sz="2400" b="1" dirty="0">
                <a:solidFill>
                  <a:srgbClr val="C00000"/>
                </a:solidFill>
                <a:latin typeface="Georgia" pitchFamily="18" charset="0"/>
              </a:rPr>
              <a:t> 180 до 200 </a:t>
            </a:r>
            <a:r>
              <a:rPr lang="ru-RU" altLang="ru-RU" sz="2400" b="1" dirty="0" err="1">
                <a:solidFill>
                  <a:srgbClr val="C00000"/>
                </a:solidFill>
                <a:latin typeface="Georgia" pitchFamily="18" charset="0"/>
              </a:rPr>
              <a:t>балів</a:t>
            </a:r>
            <a:endParaRPr lang="ru-RU" altLang="ru-RU" sz="2400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8888" y="1700213"/>
            <a:ext cx="691197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82563" indent="-182563" algn="just" eaLnBrk="1" hangingPunct="1">
              <a:buFont typeface="Wingdings" pitchFamily="2" charset="2"/>
              <a:buChar char="Ø"/>
              <a:defRPr/>
            </a:pPr>
            <a:endParaRPr lang="ru-RU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+mn-cs"/>
            </a:endParaRPr>
          </a:p>
          <a:p>
            <a:pPr marL="182563" indent="-182563" algn="just" eaLnBrk="1" hangingPunct="1">
              <a:defRPr/>
            </a:pPr>
            <a:endParaRPr lang="ru-RU" sz="12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+mn-cs"/>
            </a:endParaRPr>
          </a:p>
          <a:p>
            <a:pPr marL="182563" indent="-182563" algn="just" eaLnBrk="1" hangingPunct="1">
              <a:defRPr/>
            </a:pPr>
            <a:endParaRPr lang="ru-RU" sz="12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sz="2800" dirty="0">
              <a:solidFill>
                <a:srgbClr val="002060"/>
              </a:solidFill>
              <a:cs typeface="+mn-cs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79388" y="3860800"/>
            <a:ext cx="8713787" cy="2016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8313" y="3429000"/>
            <a:ext cx="8351837" cy="2432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2563" indent="-182563" algn="just" eaLnBrk="1" hangingPunct="1">
              <a:defRPr/>
            </a:pPr>
            <a:endParaRPr lang="ru-RU" sz="16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+mn-cs"/>
            </a:endParaRPr>
          </a:p>
          <a:p>
            <a:pPr marL="182563" indent="-182563" algn="just" eaLnBrk="1" hangingPunct="1">
              <a:defRPr/>
            </a:pPr>
            <a:endParaRPr lang="ru-RU" sz="16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+mn-cs"/>
            </a:endParaRPr>
          </a:p>
          <a:p>
            <a:pPr marL="182563" indent="-182563" algn="ctr" eaLnBrk="1" hangingPunct="1">
              <a:defRPr/>
            </a:pP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розподіл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учнів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ЗЗСО </a:t>
            </a:r>
          </a:p>
          <a:p>
            <a:pPr marL="182563" indent="-182563" algn="ctr" eaLnBrk="1" hangingPunct="1">
              <a:defRPr/>
            </a:pPr>
            <a:r>
              <a:rPr lang="ru-RU" sz="2400" b="1" dirty="0">
                <a:solidFill>
                  <a:srgbClr val="C00000"/>
                </a:solidFill>
                <a:latin typeface="Georgia" pitchFamily="18" charset="0"/>
                <a:cs typeface="+mn-cs"/>
              </a:rPr>
              <a:t>за </a:t>
            </a:r>
            <a:r>
              <a:rPr lang="ru-RU" sz="2400" b="1" dirty="0" err="1">
                <a:solidFill>
                  <a:srgbClr val="C00000"/>
                </a:solidFill>
                <a:latin typeface="Georgia" pitchFamily="18" charset="0"/>
                <a:cs typeface="+mn-cs"/>
              </a:rPr>
              <a:t>рівнями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Georgia" pitchFamily="18" charset="0"/>
                <a:cs typeface="+mn-cs"/>
              </a:rPr>
              <a:t>навчальних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Georgia" pitchFamily="18" charset="0"/>
                <a:cs typeface="+mn-cs"/>
              </a:rPr>
              <a:t>досягнень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  <a:cs typeface="+mn-cs"/>
              </a:rPr>
              <a:t>                         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(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українська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мова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та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література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англійська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мова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, 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історія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України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, математика,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біологія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географія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хімія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Georgia" pitchFamily="18" charset="0"/>
                <a:cs typeface="+mn-cs"/>
              </a:rPr>
              <a:t>фізика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) </a:t>
            </a:r>
          </a:p>
        </p:txBody>
      </p:sp>
      <p:sp>
        <p:nvSpPr>
          <p:cNvPr id="23" name="Выгнутая вниз стрелка 22"/>
          <p:cNvSpPr/>
          <p:nvPr/>
        </p:nvSpPr>
        <p:spPr>
          <a:xfrm rot="5400000" flipH="1">
            <a:off x="-2070100" y="2403475"/>
            <a:ext cx="5688013" cy="1547813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Выгнутая вниз стрелка 23"/>
          <p:cNvSpPr/>
          <p:nvPr/>
        </p:nvSpPr>
        <p:spPr>
          <a:xfrm rot="5400000" flipH="1">
            <a:off x="-1562099" y="2982912"/>
            <a:ext cx="4608512" cy="1179513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Выгнутая вниз стрелка 24"/>
          <p:cNvSpPr/>
          <p:nvPr/>
        </p:nvSpPr>
        <p:spPr>
          <a:xfrm rot="5400000" flipH="1">
            <a:off x="-1080293" y="3680619"/>
            <a:ext cx="3455987" cy="936625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Выгнутая вниз стрелка 25"/>
          <p:cNvSpPr/>
          <p:nvPr/>
        </p:nvSpPr>
        <p:spPr>
          <a:xfrm rot="5400000" flipH="1">
            <a:off x="-471487" y="4224337"/>
            <a:ext cx="2527300" cy="936625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Выгнутая вниз стрелка 26"/>
          <p:cNvSpPr/>
          <p:nvPr/>
        </p:nvSpPr>
        <p:spPr>
          <a:xfrm rot="5400000" flipH="1">
            <a:off x="-107950" y="4508501"/>
            <a:ext cx="1584325" cy="100965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Блок-схема: документ 29"/>
          <p:cNvSpPr/>
          <p:nvPr/>
        </p:nvSpPr>
        <p:spPr>
          <a:xfrm>
            <a:off x="179388" y="5876925"/>
            <a:ext cx="5329237" cy="9810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90" name="TextBox 30"/>
          <p:cNvSpPr txBox="1">
            <a:spLocks noChangeArrowheads="1"/>
          </p:cNvSpPr>
          <p:nvPr/>
        </p:nvSpPr>
        <p:spPr bwMode="auto">
          <a:xfrm>
            <a:off x="250825" y="5805488"/>
            <a:ext cx="65532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chemeClr val="bg1"/>
                </a:solidFill>
                <a:latin typeface="Georgia" pitchFamily="18" charset="0"/>
              </a:rPr>
              <a:t>Критерії для аналізу та порівняння результатів</a:t>
            </a:r>
            <a:endParaRPr lang="ru-RU" altLang="ru-RU" sz="2800" b="1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ru-RU" altLang="ru-RU" sz="2800">
              <a:solidFill>
                <a:schemeClr val="bg1"/>
              </a:solidFill>
            </a:endParaRPr>
          </a:p>
        </p:txBody>
      </p:sp>
      <p:pic>
        <p:nvPicPr>
          <p:cNvPr id="31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5273" y="188640"/>
            <a:ext cx="1528727" cy="100444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" name="Прямоугольник 27"/>
          <p:cNvSpPr/>
          <p:nvPr/>
        </p:nvSpPr>
        <p:spPr>
          <a:xfrm>
            <a:off x="7627938" y="6581775"/>
            <a:ext cx="1516062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5605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2560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908050"/>
            <a:ext cx="8893175" cy="4518025"/>
          </a:xfrm>
        </p:spPr>
      </p:pic>
      <p:sp>
        <p:nvSpPr>
          <p:cNvPr id="13" name="Блок-схема: документ 12"/>
          <p:cNvSpPr/>
          <p:nvPr/>
        </p:nvSpPr>
        <p:spPr>
          <a:xfrm>
            <a:off x="179388" y="563403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5608" name="TextBox 22"/>
          <p:cNvSpPr txBox="1">
            <a:spLocks noChangeArrowheads="1"/>
          </p:cNvSpPr>
          <p:nvPr/>
        </p:nvSpPr>
        <p:spPr bwMode="auto">
          <a:xfrm>
            <a:off x="323850" y="5949950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" name="Picture 10" descr="mini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445224"/>
            <a:ext cx="2411413" cy="12687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629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26630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052513"/>
            <a:ext cx="8785225" cy="4392612"/>
          </a:xfrm>
        </p:spPr>
      </p:pic>
      <p:sp>
        <p:nvSpPr>
          <p:cNvPr id="13" name="Блок-схема: документ 12"/>
          <p:cNvSpPr/>
          <p:nvPr/>
        </p:nvSpPr>
        <p:spPr>
          <a:xfrm>
            <a:off x="179388" y="5557838"/>
            <a:ext cx="3744912" cy="103981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632" name="TextBox 22"/>
          <p:cNvSpPr txBox="1">
            <a:spLocks noChangeArrowheads="1"/>
          </p:cNvSpPr>
          <p:nvPr/>
        </p:nvSpPr>
        <p:spPr bwMode="auto">
          <a:xfrm>
            <a:off x="468313" y="573881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" name="Picture 10" descr="mini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5373216"/>
            <a:ext cx="2411413" cy="12241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Середній бал за шкалою 100-200 балів - Математ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документ 8"/>
          <p:cNvSpPr/>
          <p:nvPr/>
        </p:nvSpPr>
        <p:spPr>
          <a:xfrm>
            <a:off x="6011863" y="1773238"/>
            <a:ext cx="2663825" cy="3454400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eaLnBrk="1" hangingPunct="1">
              <a:defRPr/>
            </a:pPr>
            <a:endParaRPr lang="uk-UA" sz="2600" b="1" dirty="0">
              <a:solidFill>
                <a:srgbClr val="FFFF00"/>
              </a:solidFill>
              <a:latin typeface="Georgia" pitchFamily="18" charset="0"/>
            </a:endParaRPr>
          </a:p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227763" y="188913"/>
            <a:ext cx="1944687" cy="863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 </a:t>
            </a: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000" b="1" i="1" dirty="0">
                <a:solidFill>
                  <a:srgbClr val="C00000"/>
                </a:solidFill>
                <a:latin typeface="Georgia" pitchFamily="18" charset="0"/>
              </a:rPr>
              <a:t>142,88</a:t>
            </a:r>
            <a:endParaRPr lang="ru-RU" sz="20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" name="Блок-схема: документ 7"/>
          <p:cNvSpPr/>
          <p:nvPr/>
        </p:nvSpPr>
        <p:spPr>
          <a:xfrm>
            <a:off x="5867400" y="5157788"/>
            <a:ext cx="2952750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7654" name="TextBox 22"/>
          <p:cNvSpPr txBox="1">
            <a:spLocks noChangeArrowheads="1"/>
          </p:cNvSpPr>
          <p:nvPr/>
        </p:nvSpPr>
        <p:spPr bwMode="auto">
          <a:xfrm>
            <a:off x="5940425" y="551656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10" descr="mini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776" y="4653136"/>
            <a:ext cx="2016224" cy="9361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Овал 12"/>
          <p:cNvSpPr/>
          <p:nvPr/>
        </p:nvSpPr>
        <p:spPr>
          <a:xfrm>
            <a:off x="6804025" y="981075"/>
            <a:ext cx="2160588" cy="935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    </a:t>
            </a:r>
            <a:r>
              <a:rPr lang="uk-UA" sz="2000" b="1" i="1" dirty="0">
                <a:solidFill>
                  <a:schemeClr val="tx1"/>
                </a:solidFill>
                <a:latin typeface="Georgia" pitchFamily="18" charset="0"/>
              </a:rPr>
              <a:t>143,11</a:t>
            </a:r>
            <a:endParaRPr lang="ru-RU" sz="20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96188" y="6719888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9"/>
          <p:cNvGraphicFramePr>
            <a:graphicFrameLocks noChangeAspect="1"/>
          </p:cNvGraphicFramePr>
          <p:nvPr/>
        </p:nvGraphicFramePr>
        <p:xfrm>
          <a:off x="0" y="476250"/>
          <a:ext cx="9144000" cy="6381750"/>
        </p:xfrm>
        <a:graphic>
          <a:graphicData uri="http://schemas.openxmlformats.org/presentationml/2006/ole">
            <p:oleObj spid="_x0000_s28674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67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математики,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667625" y="18446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67625" y="55165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40650" y="5516563"/>
            <a:ext cx="900113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667625" y="198913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740352" y="2492896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921375"/>
            <a:ext cx="3600450" cy="93662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687" name="TextBox 22"/>
          <p:cNvSpPr txBox="1">
            <a:spLocks noChangeArrowheads="1"/>
          </p:cNvSpPr>
          <p:nvPr/>
        </p:nvSpPr>
        <p:spPr bwMode="auto">
          <a:xfrm>
            <a:off x="395288" y="60928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10" descr="mini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805264"/>
            <a:ext cx="2411413" cy="105273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179388" y="4076700"/>
            <a:ext cx="7561262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4967288" y="4532313"/>
            <a:ext cx="2663825" cy="1128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691" name="object 2"/>
          <p:cNvSpPr txBox="1">
            <a:spLocks noChangeArrowheads="1"/>
          </p:cNvSpPr>
          <p:nvPr/>
        </p:nvSpPr>
        <p:spPr bwMode="auto">
          <a:xfrm>
            <a:off x="4930775" y="4735513"/>
            <a:ext cx="25923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 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sz="16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14,1 %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sz="16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11,5 % 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8"/>
          <p:cNvGraphicFramePr>
            <a:graphicFrameLocks noChangeAspect="1"/>
          </p:cNvGraphicFramePr>
          <p:nvPr/>
        </p:nvGraphicFramePr>
        <p:xfrm>
          <a:off x="0" y="476250"/>
          <a:ext cx="9144000" cy="6381750"/>
        </p:xfrm>
        <a:graphic>
          <a:graphicData uri="http://schemas.openxmlformats.org/presentationml/2006/ole">
            <p:oleObj spid="_x0000_s30722" name="Диаграмма" r:id="rId3" imgW="4505325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математики,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027988" y="1844675"/>
            <a:ext cx="900112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85113" y="56610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027988" y="191611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56550" y="580548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56376" y="263691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876925"/>
            <a:ext cx="3744912" cy="9810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735" name="TextBox 22"/>
          <p:cNvSpPr txBox="1">
            <a:spLocks noChangeArrowheads="1"/>
          </p:cNvSpPr>
          <p:nvPr/>
        </p:nvSpPr>
        <p:spPr bwMode="auto">
          <a:xfrm>
            <a:off x="323850" y="60928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10" descr="mini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5743247"/>
            <a:ext cx="2520280" cy="9261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52413" y="3068638"/>
            <a:ext cx="7343775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4932363" y="4497388"/>
            <a:ext cx="2952750" cy="1008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739" name="object 2"/>
          <p:cNvSpPr txBox="1">
            <a:spLocks noChangeArrowheads="1"/>
          </p:cNvSpPr>
          <p:nvPr/>
        </p:nvSpPr>
        <p:spPr bwMode="auto">
          <a:xfrm>
            <a:off x="4967288" y="4616450"/>
            <a:ext cx="27733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26,2 %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sz="16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27,2 % 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8"/>
          <p:cNvGraphicFramePr>
            <a:graphicFrameLocks noChangeAspect="1"/>
          </p:cNvGraphicFramePr>
          <p:nvPr/>
        </p:nvGraphicFramePr>
        <p:xfrm>
          <a:off x="0" y="476250"/>
          <a:ext cx="9144000" cy="6381750"/>
        </p:xfrm>
        <a:graphic>
          <a:graphicData uri="http://schemas.openxmlformats.org/presentationml/2006/ole">
            <p:oleObj spid="_x0000_s32770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–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математики,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956550" y="19161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85113" y="56610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956550" y="1989138"/>
            <a:ext cx="900113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56550" y="580548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56376" y="263691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Блок-схема: документ 18"/>
          <p:cNvSpPr/>
          <p:nvPr/>
        </p:nvSpPr>
        <p:spPr>
          <a:xfrm>
            <a:off x="250825" y="5805488"/>
            <a:ext cx="3744913" cy="83661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2783" name="TextBox 22"/>
          <p:cNvSpPr txBox="1">
            <a:spLocks noChangeArrowheads="1"/>
          </p:cNvSpPr>
          <p:nvPr/>
        </p:nvSpPr>
        <p:spPr bwMode="auto">
          <a:xfrm>
            <a:off x="395288" y="58769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Математика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1" name="Picture 10" descr="mini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5733256"/>
            <a:ext cx="2520280" cy="9261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539552" y="0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3798" name="TextBox 8"/>
          <p:cNvSpPr txBox="1">
            <a:spLocks noChangeArrowheads="1"/>
          </p:cNvSpPr>
          <p:nvPr/>
        </p:nvSpPr>
        <p:spPr bwMode="auto">
          <a:xfrm>
            <a:off x="1042988" y="188913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математики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51520" y="5877272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algn="ctr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 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19,7 %;   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40,0 %;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33,5 %;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6,9 %;</a:t>
            </a: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10" descr="mini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76672"/>
            <a:ext cx="2016224" cy="10081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4821" name="TextBox 18"/>
          <p:cNvSpPr txBox="1">
            <a:spLocks noChangeArrowheads="1"/>
          </p:cNvSpPr>
          <p:nvPr/>
        </p:nvSpPr>
        <p:spPr bwMode="auto">
          <a:xfrm>
            <a:off x="395288" y="0"/>
            <a:ext cx="87487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8,4 % (6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– 11,5 %  (2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uk-UA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4825" name="TextBox 20"/>
          <p:cNvSpPr txBox="1">
            <a:spLocks noChangeArrowheads="1"/>
          </p:cNvSpPr>
          <p:nvPr/>
        </p:nvSpPr>
        <p:spPr bwMode="auto">
          <a:xfrm>
            <a:off x="395288" y="1916113"/>
            <a:ext cx="85693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146,91  (10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4,1% 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8,4 (14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5,7 %  (14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</a:t>
            </a:r>
            <a:r>
              <a:rPr lang="ru-RU" altLang="ru-RU" sz="2800" b="1">
                <a:solidFill>
                  <a:srgbClr val="FF0000"/>
                </a:solidFill>
                <a:latin typeface="Georgia" pitchFamily="18" charset="0"/>
              </a:rPr>
              <a:t>1 учень (м. Суми)</a:t>
            </a:r>
            <a:endParaRPr lang="ru-RU" altLang="ru-RU" sz="2800" b="1" u="sng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4827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eng-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238750"/>
            <a:ext cx="2160240" cy="1214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5845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3584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981075"/>
            <a:ext cx="8964612" cy="4510088"/>
          </a:xfrm>
        </p:spPr>
      </p:pic>
      <p:sp>
        <p:nvSpPr>
          <p:cNvPr id="10" name="Блок-схема: документ 9"/>
          <p:cNvSpPr/>
          <p:nvPr/>
        </p:nvSpPr>
        <p:spPr>
          <a:xfrm>
            <a:off x="179388" y="563403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5848" name="TextBox 22"/>
          <p:cNvSpPr txBox="1">
            <a:spLocks noChangeArrowheads="1"/>
          </p:cNvSpPr>
          <p:nvPr/>
        </p:nvSpPr>
        <p:spPr bwMode="auto">
          <a:xfrm>
            <a:off x="468313" y="566102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6" name="Picture 8" descr="eng-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445224"/>
            <a:ext cx="2160240" cy="1214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6869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36870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81075"/>
            <a:ext cx="8964613" cy="4608513"/>
          </a:xfrm>
        </p:spPr>
      </p:pic>
      <p:sp>
        <p:nvSpPr>
          <p:cNvPr id="16" name="Блок-схема: документ 15"/>
          <p:cNvSpPr/>
          <p:nvPr/>
        </p:nvSpPr>
        <p:spPr>
          <a:xfrm>
            <a:off x="179388" y="5589588"/>
            <a:ext cx="3744912" cy="10080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6872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eng-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445224"/>
            <a:ext cx="2160240" cy="1214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0" y="260648"/>
            <a:ext cx="8820472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101" name="TextBox 8"/>
          <p:cNvSpPr txBox="1">
            <a:spLocks noChangeArrowheads="1"/>
          </p:cNvSpPr>
          <p:nvPr/>
        </p:nvSpPr>
        <p:spPr bwMode="auto">
          <a:xfrm>
            <a:off x="395288" y="260350"/>
            <a:ext cx="835342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–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 4,9 % (2 місце);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 набрали від 180 до 200 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–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 14 % (6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1988840"/>
            <a:ext cx="8820472" cy="36004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105" name="TextBox 9"/>
          <p:cNvSpPr txBox="1">
            <a:spLocks noChangeArrowheads="1"/>
          </p:cNvSpPr>
          <p:nvPr/>
        </p:nvSpPr>
        <p:spPr bwMode="auto">
          <a:xfrm>
            <a:off x="250825" y="2133600"/>
            <a:ext cx="82819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в загальному рейтингу областей</a:t>
            </a:r>
            <a:endParaRPr lang="ru-RU" altLang="ru-RU" sz="2800" b="1" u="sng">
              <a:solidFill>
                <a:srgbClr val="C0000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151,15  (4 місце)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4,7 %  (5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60 балів та вище – 39,4 % (4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16,9 %  (4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 </a:t>
            </a:r>
          </a:p>
          <a:p>
            <a:pPr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107" name="TextBox 12"/>
          <p:cNvSpPr txBox="1">
            <a:spLocks noChangeArrowheads="1"/>
          </p:cNvSpPr>
          <p:nvPr/>
        </p:nvSpPr>
        <p:spPr bwMode="auto">
          <a:xfrm>
            <a:off x="250825" y="5373688"/>
            <a:ext cx="41052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800" b="1">
              <a:latin typeface="Georgia" pitchFamily="18" charset="0"/>
            </a:endParaRPr>
          </a:p>
        </p:txBody>
      </p:sp>
      <p:pic>
        <p:nvPicPr>
          <p:cNvPr id="10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445224"/>
            <a:ext cx="2447602" cy="11521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7524750" y="6597650"/>
            <a:ext cx="1619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 descr="Середній бал за шкалою 100-200 балів - Англійська м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6156325" y="0"/>
            <a:ext cx="1798638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000" b="1" i="1" dirty="0">
                <a:solidFill>
                  <a:srgbClr val="C00000"/>
                </a:solidFill>
                <a:latin typeface="Georgia" pitchFamily="18" charset="0"/>
              </a:rPr>
              <a:t>147,28</a:t>
            </a:r>
            <a:endParaRPr lang="ru-RU" sz="20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Блок-схема: документ 12"/>
          <p:cNvSpPr/>
          <p:nvPr/>
        </p:nvSpPr>
        <p:spPr>
          <a:xfrm>
            <a:off x="6084888" y="1628775"/>
            <a:ext cx="2663825" cy="3455988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084888" y="1700213"/>
            <a:ext cx="2736850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  <a:cs typeface="+mn-cs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  <a:cs typeface="+mn-cs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  <a:cs typeface="+mn-cs"/>
            </a:endParaRPr>
          </a:p>
          <a:p>
            <a:pPr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83413" y="692150"/>
            <a:ext cx="2160587" cy="1223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uk-UA" b="1" dirty="0"/>
              <a:t> </a:t>
            </a: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    </a:t>
            </a:r>
            <a:r>
              <a:rPr lang="uk-UA" sz="2000" b="1" i="1" dirty="0">
                <a:solidFill>
                  <a:schemeClr val="tx1"/>
                </a:solidFill>
                <a:latin typeface="Georgia" pitchFamily="18" charset="0"/>
              </a:rPr>
              <a:t>146,91</a:t>
            </a:r>
            <a:endParaRPr lang="ru-RU" sz="20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011863" y="4868863"/>
            <a:ext cx="2808287" cy="136842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7896" name="TextBox 22"/>
          <p:cNvSpPr txBox="1">
            <a:spLocks noChangeArrowheads="1"/>
          </p:cNvSpPr>
          <p:nvPr/>
        </p:nvSpPr>
        <p:spPr bwMode="auto">
          <a:xfrm>
            <a:off x="6191250" y="50847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8" descr="eng-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293096"/>
            <a:ext cx="1440160" cy="8640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11"/>
          <p:cNvGraphicFramePr>
            <a:graphicFrameLocks noChangeAspect="1"/>
          </p:cNvGraphicFramePr>
          <p:nvPr/>
        </p:nvGraphicFramePr>
        <p:xfrm>
          <a:off x="0" y="549275"/>
          <a:ext cx="9144000" cy="6308725"/>
        </p:xfrm>
        <a:graphic>
          <a:graphicData uri="http://schemas.openxmlformats.org/presentationml/2006/ole">
            <p:oleObj spid="_x0000_s38914" name="Диаграмма" r:id="rId3" imgW="4514850" imgH="87058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891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англійської мови,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740650" y="19161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40650" y="55895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812088" y="5661025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812088" y="2133600"/>
            <a:ext cx="900112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740352" y="2564904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805488"/>
            <a:ext cx="3744912" cy="105251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8927" name="TextBox 22"/>
          <p:cNvSpPr txBox="1">
            <a:spLocks noChangeArrowheads="1"/>
          </p:cNvSpPr>
          <p:nvPr/>
        </p:nvSpPr>
        <p:spPr bwMode="auto">
          <a:xfrm>
            <a:off x="468313" y="587692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eng-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5805264"/>
            <a:ext cx="2160240" cy="85454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395288" y="3644900"/>
            <a:ext cx="1296987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4532313" y="4581525"/>
            <a:ext cx="2952750" cy="1008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8931" name="object 2"/>
          <p:cNvSpPr txBox="1">
            <a:spLocks noChangeArrowheads="1"/>
          </p:cNvSpPr>
          <p:nvPr/>
        </p:nvSpPr>
        <p:spPr bwMode="auto">
          <a:xfrm>
            <a:off x="4643438" y="4711700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12,5 %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sz="16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8,4 %  </a:t>
            </a:r>
            <a:endParaRPr lang="ru-RU" altLang="ru-RU" sz="1600">
              <a:latin typeface="Georgia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859338" y="3644900"/>
            <a:ext cx="2449512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15"/>
          <p:cNvGraphicFramePr>
            <a:graphicFrameLocks noGrp="1" noChangeAspect="1"/>
          </p:cNvGraphicFramePr>
          <p:nvPr/>
        </p:nvGraphicFramePr>
        <p:xfrm>
          <a:off x="179388" y="1412875"/>
          <a:ext cx="8964612" cy="4464050"/>
        </p:xfrm>
        <a:graphic>
          <a:graphicData uri="http://schemas.openxmlformats.org/presentationml/2006/ole">
            <p:oleObj spid="_x0000_s40962" r:id="rId3" imgW="3712786" imgH="4170025" progId="Excel.Char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англійської мови,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705725" y="201930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32700" y="58134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40650" y="2049463"/>
            <a:ext cx="900113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669213" y="5935663"/>
            <a:ext cx="900112" cy="358775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668964" y="280541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732463"/>
            <a:ext cx="3744912" cy="1125537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0975" name="TextBox 22"/>
          <p:cNvSpPr txBox="1">
            <a:spLocks noChangeArrowheads="1"/>
          </p:cNvSpPr>
          <p:nvPr/>
        </p:nvSpPr>
        <p:spPr bwMode="auto">
          <a:xfrm>
            <a:off x="323850" y="57324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eng-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5805264"/>
            <a:ext cx="2160240" cy="85454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395288" y="4581525"/>
            <a:ext cx="7056437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5148263" y="2997200"/>
            <a:ext cx="2663825" cy="11287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0979" name="object 2"/>
          <p:cNvSpPr txBox="1">
            <a:spLocks noChangeArrowheads="1"/>
          </p:cNvSpPr>
          <p:nvPr/>
        </p:nvSpPr>
        <p:spPr bwMode="auto">
          <a:xfrm>
            <a:off x="5219700" y="3213100"/>
            <a:ext cx="24860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19,9 %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sz="16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18,1 % 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669925"/>
            <a:ext cx="8832850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311150" y="1989138"/>
            <a:ext cx="74295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4357688" y="4106863"/>
            <a:ext cx="2952750" cy="1008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1989" name="object 2"/>
          <p:cNvSpPr txBox="1">
            <a:spLocks noChangeArrowheads="1"/>
          </p:cNvSpPr>
          <p:nvPr/>
        </p:nvSpPr>
        <p:spPr bwMode="auto">
          <a:xfrm>
            <a:off x="4564063" y="4449763"/>
            <a:ext cx="2663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b="1">
                <a:solidFill>
                  <a:srgbClr val="231F20"/>
                </a:solidFill>
                <a:latin typeface="Georgia" pitchFamily="18" charset="0"/>
              </a:rPr>
              <a:t>по області – 18,1 % </a:t>
            </a: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0" y="0"/>
            <a:ext cx="9144000" cy="57683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1993" name="TextBox 7"/>
          <p:cNvSpPr txBox="1">
            <a:spLocks noChangeArrowheads="1"/>
          </p:cNvSpPr>
          <p:nvPr/>
        </p:nvSpPr>
        <p:spPr bwMode="auto">
          <a:xfrm>
            <a:off x="1300163" y="-50800"/>
            <a:ext cx="6335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3600" b="1">
                <a:latin typeface="Georgia" pitchFamily="18" charset="0"/>
              </a:rPr>
              <a:t>ОТГ</a:t>
            </a:r>
            <a:endParaRPr lang="ru-RU" altLang="ru-RU" sz="3600" b="1">
              <a:latin typeface="Georgia" pitchFamily="18" charset="0"/>
            </a:endParaRPr>
          </a:p>
        </p:txBody>
      </p:sp>
      <p:sp>
        <p:nvSpPr>
          <p:cNvPr id="41994" name="Прямоугольник 8"/>
          <p:cNvSpPr>
            <a:spLocks noChangeArrowheads="1"/>
          </p:cNvSpPr>
          <p:nvPr/>
        </p:nvSpPr>
        <p:spPr bwMode="auto">
          <a:xfrm>
            <a:off x="5375275" y="103188"/>
            <a:ext cx="3016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uk-UA" altLang="ru-RU" b="1">
                <a:solidFill>
                  <a:srgbClr val="C00000"/>
                </a:solidFill>
                <a:latin typeface="Georgia" pitchFamily="18" charset="0"/>
              </a:rPr>
              <a:t>(160 БАЛІВ І БІЛЬШЕ)</a:t>
            </a:r>
            <a:endParaRPr lang="ru-RU" altLang="ru-RU">
              <a:latin typeface="Georgia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 rot="10800000">
            <a:off x="7981290" y="1904018"/>
            <a:ext cx="413792" cy="2299439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7954963" y="4348163"/>
            <a:ext cx="539750" cy="498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7947025" y="1362075"/>
            <a:ext cx="466725" cy="4302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9" name="Минус 38"/>
          <p:cNvSpPr/>
          <p:nvPr/>
        </p:nvSpPr>
        <p:spPr>
          <a:xfrm>
            <a:off x="7989888" y="4502150"/>
            <a:ext cx="395287" cy="217488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Блок-схема: документ 18"/>
          <p:cNvSpPr/>
          <p:nvPr/>
        </p:nvSpPr>
        <p:spPr>
          <a:xfrm>
            <a:off x="155575" y="5553075"/>
            <a:ext cx="3744913" cy="1223963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2002" name="TextBox 22"/>
          <p:cNvSpPr txBox="1">
            <a:spLocks noChangeArrowheads="1"/>
          </p:cNvSpPr>
          <p:nvPr/>
        </p:nvSpPr>
        <p:spPr bwMode="auto">
          <a:xfrm>
            <a:off x="311150" y="5721350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1" name="Picture 8" descr="eng-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581021"/>
            <a:ext cx="2160240" cy="1214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7" name="Плюс 36"/>
          <p:cNvSpPr/>
          <p:nvPr/>
        </p:nvSpPr>
        <p:spPr>
          <a:xfrm>
            <a:off x="7999413" y="1428750"/>
            <a:ext cx="395287" cy="322263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8"/>
          <p:cNvGraphicFramePr>
            <a:graphicFrameLocks noChangeAspect="1"/>
          </p:cNvGraphicFramePr>
          <p:nvPr/>
        </p:nvGraphicFramePr>
        <p:xfrm>
          <a:off x="0" y="549275"/>
          <a:ext cx="9144000" cy="6308725"/>
        </p:xfrm>
        <a:graphic>
          <a:graphicData uri="http://schemas.openxmlformats.org/presentationml/2006/ole">
            <p:oleObj spid="_x0000_s43010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–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англійської мови,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667625" y="19161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67625" y="57324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40650" y="1989138"/>
            <a:ext cx="900113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740650" y="5876925"/>
            <a:ext cx="900113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668344" y="270892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250825" y="5732463"/>
            <a:ext cx="3744913" cy="1125537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3023" name="TextBox 22"/>
          <p:cNvSpPr txBox="1">
            <a:spLocks noChangeArrowheads="1"/>
          </p:cNvSpPr>
          <p:nvPr/>
        </p:nvSpPr>
        <p:spPr bwMode="auto">
          <a:xfrm>
            <a:off x="539750" y="5854700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Англійська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eng-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5805264"/>
            <a:ext cx="2160240" cy="8364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0" y="1484313"/>
          <a:ext cx="9144000" cy="5373687"/>
        </p:xfrm>
        <a:graphic>
          <a:graphicData uri="http://schemas.openxmlformats.org/presentationml/2006/ole">
            <p:oleObj spid="_x0000_s44034" name="Диаграмма" r:id="rId3" imgW="4572000" imgH="20955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539552" y="0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4038" name="TextBox 8"/>
          <p:cNvSpPr txBox="1">
            <a:spLocks noChangeArrowheads="1"/>
          </p:cNvSpPr>
          <p:nvPr/>
        </p:nvSpPr>
        <p:spPr bwMode="auto">
          <a:xfrm>
            <a:off x="1042988" y="188913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англійської мови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51520" y="5661248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algn="ctr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23,6 %;    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24,6 %;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45,5 %;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6,2 %;</a:t>
            </a: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" name="Picture 8" descr="eng-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692696"/>
            <a:ext cx="2160240" cy="10524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84482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  <a:defRPr/>
            </a:pPr>
            <a:r>
              <a:rPr lang="uk-UA" sz="2800" b="1" dirty="0">
                <a:solidFill>
                  <a:srgbClr val="002060"/>
                </a:solidFill>
                <a:latin typeface="Georgia" pitchFamily="18" charset="0"/>
              </a:rPr>
              <a:t>не склали тест – 10,1% (5 місце)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uk-UA" sz="2800" b="1" dirty="0">
                <a:solidFill>
                  <a:srgbClr val="002060"/>
                </a:solidFill>
                <a:latin typeface="Georgia" pitchFamily="18" charset="0"/>
              </a:rPr>
              <a:t> від 180 до 200 – 5,8 % (7 місце)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5061" name="TextBox 18"/>
          <p:cNvSpPr txBox="1">
            <a:spLocks noChangeArrowheads="1"/>
          </p:cNvSpPr>
          <p:nvPr/>
        </p:nvSpPr>
        <p:spPr bwMode="auto">
          <a:xfrm>
            <a:off x="395288" y="188913"/>
            <a:ext cx="8748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5065" name="TextBox 20"/>
          <p:cNvSpPr txBox="1">
            <a:spLocks noChangeArrowheads="1"/>
          </p:cNvSpPr>
          <p:nvPr/>
        </p:nvSpPr>
        <p:spPr bwMode="auto">
          <a:xfrm>
            <a:off x="574675" y="1916113"/>
            <a:ext cx="85693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r>
              <a:rPr lang="ru-RU" altLang="ru-RU" sz="2800">
                <a:solidFill>
                  <a:srgbClr val="C00000"/>
                </a:solidFill>
                <a:latin typeface="Georgia" pitchFamily="18" charset="0"/>
              </a:rPr>
              <a:t> 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45066" name="TextBox 20"/>
          <p:cNvSpPr txBox="1">
            <a:spLocks noChangeArrowheads="1"/>
          </p:cNvSpPr>
          <p:nvPr/>
        </p:nvSpPr>
        <p:spPr bwMode="auto">
          <a:xfrm>
            <a:off x="468313" y="2349500"/>
            <a:ext cx="8496300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Ø"/>
            </a:pPr>
            <a:endParaRPr lang="ru-RU" altLang="ru-RU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</a:pPr>
            <a:endParaRPr lang="ru-RU" altLang="ru-RU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138,94  (5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10,5 % (6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21,1 % (5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6,6 %  (6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</a:t>
            </a:r>
            <a:r>
              <a:rPr lang="ru-RU" altLang="ru-RU" sz="2800" b="1">
                <a:solidFill>
                  <a:srgbClr val="FF0000"/>
                </a:solidFill>
                <a:latin typeface="Georgia" pitchFamily="18" charset="0"/>
              </a:rPr>
              <a:t>1 (м. Суми) 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21" name="Блок-схема: документ 20"/>
          <p:cNvSpPr/>
          <p:nvPr/>
        </p:nvSpPr>
        <p:spPr>
          <a:xfrm>
            <a:off x="288925" y="5510213"/>
            <a:ext cx="3744913" cy="10064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5068" name="TextBox 22"/>
          <p:cNvSpPr txBox="1">
            <a:spLocks noChangeArrowheads="1"/>
          </p:cNvSpPr>
          <p:nvPr/>
        </p:nvSpPr>
        <p:spPr bwMode="auto">
          <a:xfrm>
            <a:off x="574675" y="5668963"/>
            <a:ext cx="2846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4045" name="Picture 8" descr="517421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445224"/>
            <a:ext cx="1374775" cy="10080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620713"/>
            <a:ext cx="8713788" cy="4805362"/>
          </a:xfrm>
        </p:spPr>
      </p:pic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6086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288925" y="5510213"/>
            <a:ext cx="3744913" cy="10064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6088" name="TextBox 22"/>
          <p:cNvSpPr txBox="1">
            <a:spLocks noChangeArrowheads="1"/>
          </p:cNvSpPr>
          <p:nvPr/>
        </p:nvSpPr>
        <p:spPr bwMode="auto">
          <a:xfrm>
            <a:off x="574675" y="5668963"/>
            <a:ext cx="2846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5065" name="Picture 8" descr="517421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445224"/>
            <a:ext cx="1374775" cy="10080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765175"/>
            <a:ext cx="8713788" cy="4768850"/>
          </a:xfrm>
        </p:spPr>
      </p:pic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7110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88925" y="5510213"/>
            <a:ext cx="3744913" cy="10064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7112" name="TextBox 22"/>
          <p:cNvSpPr txBox="1">
            <a:spLocks noChangeArrowheads="1"/>
          </p:cNvSpPr>
          <p:nvPr/>
        </p:nvSpPr>
        <p:spPr bwMode="auto">
          <a:xfrm>
            <a:off x="574675" y="5668963"/>
            <a:ext cx="2846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6089" name="Picture 8" descr="517421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517232"/>
            <a:ext cx="1373188" cy="94890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" descr="Середній бал за шкалою 100-200 балів - Біологі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7632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6084888" y="188913"/>
            <a:ext cx="183515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  <a:r>
              <a:rPr lang="uk-UA" alt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137,13</a:t>
            </a:r>
            <a:endParaRPr lang="ru-RU" alt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011863" y="1557338"/>
            <a:ext cx="2484437" cy="3527425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eaLnBrk="1" hangingPunct="1">
              <a:defRPr/>
            </a:pPr>
            <a:endParaRPr lang="uk-UA" sz="2600" b="1" dirty="0">
              <a:solidFill>
                <a:srgbClr val="FFFF00"/>
              </a:solidFill>
              <a:latin typeface="Georgia" pitchFamily="18" charset="0"/>
            </a:endParaRPr>
          </a:p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75463" y="908050"/>
            <a:ext cx="2017712" cy="1081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</a:t>
            </a:r>
          </a:p>
          <a:p>
            <a:pPr algn="ctr" eaLnBrk="1" hangingPunct="1">
              <a:defRPr/>
            </a:pPr>
            <a:r>
              <a:rPr lang="uk-UA" altLang="ru-RU" sz="2000" b="1" i="1" dirty="0">
                <a:solidFill>
                  <a:schemeClr val="tx1"/>
                </a:solidFill>
                <a:latin typeface="Georgia" panose="02040502050405020303" pitchFamily="18" charset="0"/>
              </a:rPr>
              <a:t>138,94</a:t>
            </a: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5938838" y="4802188"/>
            <a:ext cx="3132137" cy="10080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8135" name="TextBox 22"/>
          <p:cNvSpPr txBox="1">
            <a:spLocks noChangeArrowheads="1"/>
          </p:cNvSpPr>
          <p:nvPr/>
        </p:nvSpPr>
        <p:spPr bwMode="auto">
          <a:xfrm>
            <a:off x="6224588" y="4962525"/>
            <a:ext cx="2846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7112" name="Picture 8" descr="517421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3933056"/>
            <a:ext cx="1374775" cy="9282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76262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rgbClr val="C00000"/>
                </a:solidFill>
              </a:rPr>
              <a:t>Випускники 2017 </a:t>
            </a:r>
            <a:endParaRPr lang="ru-RU" altLang="ru-RU" sz="4000" b="1" smtClean="0">
              <a:solidFill>
                <a:srgbClr val="C00000"/>
              </a:solidFill>
            </a:endParaRPr>
          </a:p>
        </p:txBody>
      </p:sp>
      <p:pic>
        <p:nvPicPr>
          <p:cNvPr id="512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908050"/>
            <a:ext cx="8280400" cy="4321175"/>
          </a:xfrm>
        </p:spPr>
      </p:pic>
      <p:sp>
        <p:nvSpPr>
          <p:cNvPr id="11" name="Блок-схема: документ 10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800" b="1" dirty="0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800" b="1" dirty="0">
              <a:latin typeface="Georgia" pitchFamily="18" charset="0"/>
            </a:endParaRPr>
          </a:p>
        </p:txBody>
      </p:sp>
      <p:pic>
        <p:nvPicPr>
          <p:cNvPr id="10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445224"/>
            <a:ext cx="2447602" cy="11521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24750" y="6597650"/>
            <a:ext cx="1619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8"/>
          <p:cNvGraphicFramePr>
            <a:graphicFrameLocks noChangeAspect="1"/>
          </p:cNvGraphicFramePr>
          <p:nvPr/>
        </p:nvGraphicFramePr>
        <p:xfrm>
          <a:off x="179388" y="549275"/>
          <a:ext cx="8964612" cy="6308725"/>
        </p:xfrm>
        <a:graphic>
          <a:graphicData uri="http://schemas.openxmlformats.org/presentationml/2006/ole">
            <p:oleObj spid="_x0000_s49154" name="Диаграмма" r:id="rId3" imgW="4514850" imgH="86677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915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біології,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740650" y="20145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86675" y="58054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58113" y="583406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777163" y="2173288"/>
            <a:ext cx="900112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758088" y="2757199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53988" y="5797550"/>
            <a:ext cx="3744912" cy="1008063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9167" name="TextBox 22"/>
          <p:cNvSpPr txBox="1">
            <a:spLocks noChangeArrowheads="1"/>
          </p:cNvSpPr>
          <p:nvPr/>
        </p:nvSpPr>
        <p:spPr bwMode="auto">
          <a:xfrm>
            <a:off x="439738" y="5956300"/>
            <a:ext cx="2846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8144" name="Picture 8" descr="517421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5877272"/>
            <a:ext cx="1054100" cy="6637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323850" y="3573463"/>
            <a:ext cx="727233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8"/>
          <p:cNvGraphicFramePr>
            <a:graphicFrameLocks noChangeAspect="1"/>
          </p:cNvGraphicFramePr>
          <p:nvPr/>
        </p:nvGraphicFramePr>
        <p:xfrm>
          <a:off x="107950" y="476250"/>
          <a:ext cx="9107488" cy="6381750"/>
        </p:xfrm>
        <a:graphic>
          <a:graphicData uri="http://schemas.openxmlformats.org/presentationml/2006/ole">
            <p:oleObj spid="_x0000_s51202" name="Диаграмма" r:id="rId3" imgW="4505325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біології,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669213" y="18954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58113" y="588645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29538" y="1949450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793038" y="6132513"/>
            <a:ext cx="901700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722344" y="2812534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477838" y="6081713"/>
            <a:ext cx="3260725" cy="63182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15" name="TextBox 22"/>
          <p:cNvSpPr txBox="1">
            <a:spLocks noChangeArrowheads="1"/>
          </p:cNvSpPr>
          <p:nvPr/>
        </p:nvSpPr>
        <p:spPr bwMode="auto">
          <a:xfrm>
            <a:off x="647700" y="6013450"/>
            <a:ext cx="2478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9168" name="Picture 8" descr="517421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5805264"/>
            <a:ext cx="1196975" cy="83313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179388" y="3213100"/>
            <a:ext cx="74168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10"/>
          <p:cNvGraphicFramePr>
            <a:graphicFrameLocks noChangeAspect="1"/>
          </p:cNvGraphicFramePr>
          <p:nvPr/>
        </p:nvGraphicFramePr>
        <p:xfrm>
          <a:off x="0" y="477838"/>
          <a:ext cx="8947150" cy="6380162"/>
        </p:xfrm>
        <a:graphic>
          <a:graphicData uri="http://schemas.openxmlformats.org/presentationml/2006/ole">
            <p:oleObj spid="_x0000_s53250" name="Диаграмма" r:id="rId3" imgW="4505325" imgH="85344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180 – 200 балів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біології,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651750" y="20780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72375" y="589280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23188" y="219551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632700" y="6035675"/>
            <a:ext cx="900113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596956" y="2853777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53988" y="5797550"/>
            <a:ext cx="3744912" cy="1008063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3263" name="TextBox 22"/>
          <p:cNvSpPr txBox="1">
            <a:spLocks noChangeArrowheads="1"/>
          </p:cNvSpPr>
          <p:nvPr/>
        </p:nvSpPr>
        <p:spPr bwMode="auto">
          <a:xfrm>
            <a:off x="439738" y="5956300"/>
            <a:ext cx="2846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Біологія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0192" name="Picture 8" descr="517421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5797550"/>
            <a:ext cx="1189261" cy="8640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10"/>
          <p:cNvGraphicFramePr>
            <a:graphicFrameLocks noChangeAspect="1"/>
          </p:cNvGraphicFramePr>
          <p:nvPr/>
        </p:nvGraphicFramePr>
        <p:xfrm>
          <a:off x="0" y="1341438"/>
          <a:ext cx="9144000" cy="5516562"/>
        </p:xfrm>
        <a:graphic>
          <a:graphicData uri="http://schemas.openxmlformats.org/presentationml/2006/ole">
            <p:oleObj spid="_x0000_s54274" name="Диаграмма" r:id="rId3" imgW="4572000" imgH="20955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539552" y="0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4278" name="TextBox 8"/>
          <p:cNvSpPr txBox="1">
            <a:spLocks noChangeArrowheads="1"/>
          </p:cNvSpPr>
          <p:nvPr/>
        </p:nvSpPr>
        <p:spPr bwMode="auto">
          <a:xfrm>
            <a:off x="1042988" y="188913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біології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51520" y="5589240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algn="ctr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8,7 %;      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58,4 %;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28,0 %;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4,9 %;</a:t>
            </a: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1210" name="Picture 8" descr="517421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4688" y="814388"/>
            <a:ext cx="1511300" cy="15700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84482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5301" name="TextBox 18"/>
          <p:cNvSpPr txBox="1">
            <a:spLocks noChangeArrowheads="1"/>
          </p:cNvSpPr>
          <p:nvPr/>
        </p:nvSpPr>
        <p:spPr bwMode="auto">
          <a:xfrm>
            <a:off x="395288" y="188913"/>
            <a:ext cx="87487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4,4 %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– 10,6 % учасників (2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uk-UA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5305" name="TextBox 20"/>
          <p:cNvSpPr txBox="1">
            <a:spLocks noChangeArrowheads="1"/>
          </p:cNvSpPr>
          <p:nvPr/>
        </p:nvSpPr>
        <p:spPr bwMode="auto">
          <a:xfrm>
            <a:off x="395288" y="1916113"/>
            <a:ext cx="85693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r>
              <a:rPr lang="ru-RU" altLang="ru-RU" sz="2800">
                <a:solidFill>
                  <a:srgbClr val="C0000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146,45 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4,1 % 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32,3 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%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11,6 %  (2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 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5307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hello_html_8b06e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5229200"/>
            <a:ext cx="2052514" cy="134474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692150"/>
            <a:ext cx="8642350" cy="4608513"/>
          </a:xfrm>
        </p:spPr>
      </p:pic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6326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6328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3" name="Picture 8" descr="hello_html_8b06e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229200"/>
            <a:ext cx="2052514" cy="134474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908050"/>
            <a:ext cx="8569325" cy="4465638"/>
          </a:xfrm>
        </p:spPr>
      </p:pic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7350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7352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8" descr="hello_html_8b06e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229200"/>
            <a:ext cx="2052514" cy="134474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6" descr="Середній бал за шкалою 100-200 балів - Географі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12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6084888" y="188913"/>
            <a:ext cx="183515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141,0</a:t>
            </a: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011863" y="1557338"/>
            <a:ext cx="2484437" cy="3527425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eaLnBrk="1" hangingPunct="1">
              <a:defRPr/>
            </a:pPr>
            <a:endParaRPr lang="uk-UA" sz="2600" b="1" dirty="0">
              <a:solidFill>
                <a:srgbClr val="FFFF00"/>
              </a:solidFill>
              <a:latin typeface="Georgia" pitchFamily="18" charset="0"/>
            </a:endParaRPr>
          </a:p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75463" y="908050"/>
            <a:ext cx="2017712" cy="1081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</a:t>
            </a:r>
          </a:p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146,45</a:t>
            </a:r>
            <a:endParaRPr lang="ru-RU" sz="20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Блок-схема: документ 12"/>
          <p:cNvSpPr/>
          <p:nvPr/>
        </p:nvSpPr>
        <p:spPr>
          <a:xfrm>
            <a:off x="6011863" y="4868863"/>
            <a:ext cx="2952750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8375" name="TextBox 22"/>
          <p:cNvSpPr txBox="1">
            <a:spLocks noChangeArrowheads="1"/>
          </p:cNvSpPr>
          <p:nvPr/>
        </p:nvSpPr>
        <p:spPr bwMode="auto">
          <a:xfrm>
            <a:off x="6011863" y="530066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" name="Picture 8" descr="hello_html_8b06e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293096"/>
            <a:ext cx="1835696" cy="10801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15"/>
          <p:cNvGraphicFramePr>
            <a:graphicFrameLocks noChangeAspect="1"/>
          </p:cNvGraphicFramePr>
          <p:nvPr/>
        </p:nvGraphicFramePr>
        <p:xfrm>
          <a:off x="179388" y="404813"/>
          <a:ext cx="8785225" cy="6453187"/>
        </p:xfrm>
        <a:graphic>
          <a:graphicData uri="http://schemas.openxmlformats.org/presentationml/2006/ole">
            <p:oleObj spid="_x0000_s59394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939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географії,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524750" y="19891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24750" y="58054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596188" y="5876925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596188" y="2133600"/>
            <a:ext cx="900112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524328" y="2780928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323850" y="5634038"/>
            <a:ext cx="3744913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9407" name="TextBox 22"/>
          <p:cNvSpPr txBox="1">
            <a:spLocks noChangeArrowheads="1"/>
          </p:cNvSpPr>
          <p:nvPr/>
        </p:nvSpPr>
        <p:spPr bwMode="auto">
          <a:xfrm>
            <a:off x="539750" y="592137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hello_html_8b06e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956" y="5489550"/>
            <a:ext cx="2052514" cy="134474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539750" y="3644900"/>
            <a:ext cx="640873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15"/>
          <p:cNvGraphicFramePr>
            <a:graphicFrameLocks noChangeAspect="1"/>
          </p:cNvGraphicFramePr>
          <p:nvPr/>
        </p:nvGraphicFramePr>
        <p:xfrm>
          <a:off x="0" y="476250"/>
          <a:ext cx="9144000" cy="6381750"/>
        </p:xfrm>
        <a:graphic>
          <a:graphicData uri="http://schemas.openxmlformats.org/presentationml/2006/ole">
            <p:oleObj spid="_x0000_s61442" name="Диаграмма" r:id="rId3" imgW="4505325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географії,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451725" y="19891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24750" y="58769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524750" y="2060575"/>
            <a:ext cx="900113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596188" y="6021388"/>
            <a:ext cx="900112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524328" y="2852936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323850" y="5949950"/>
            <a:ext cx="3744913" cy="908050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1455" name="TextBox 22"/>
          <p:cNvSpPr txBox="1">
            <a:spLocks noChangeArrowheads="1"/>
          </p:cNvSpPr>
          <p:nvPr/>
        </p:nvSpPr>
        <p:spPr bwMode="auto">
          <a:xfrm>
            <a:off x="539750" y="605631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hello_html_8b06e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956" y="5835900"/>
            <a:ext cx="2052514" cy="9983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323850" y="3500438"/>
            <a:ext cx="69850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251520" y="188640"/>
            <a:ext cx="8568952" cy="792088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149" name="Rectangle 2"/>
          <p:cNvSpPr>
            <a:spLocks noGrp="1"/>
          </p:cNvSpPr>
          <p:nvPr>
            <p:ph type="title"/>
          </p:nvPr>
        </p:nvSpPr>
        <p:spPr>
          <a:xfrm>
            <a:off x="755650" y="333375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pic>
        <p:nvPicPr>
          <p:cNvPr id="615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981075"/>
            <a:ext cx="8569325" cy="4464050"/>
          </a:xfrm>
        </p:spPr>
      </p:pic>
      <p:sp>
        <p:nvSpPr>
          <p:cNvPr id="15" name="Блок-схема: документ 14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800" b="1" dirty="0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800" b="1" dirty="0">
              <a:latin typeface="Georgia" pitchFamily="18" charset="0"/>
            </a:endParaRPr>
          </a:p>
        </p:txBody>
      </p:sp>
      <p:pic>
        <p:nvPicPr>
          <p:cNvPr id="16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445224"/>
            <a:ext cx="2447602" cy="11521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24750" y="6597650"/>
            <a:ext cx="1619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Блок-схема: документ 17"/>
          <p:cNvSpPr/>
          <p:nvPr/>
        </p:nvSpPr>
        <p:spPr>
          <a:xfrm>
            <a:off x="323850" y="5949950"/>
            <a:ext cx="3744913" cy="908050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graphicFrame>
        <p:nvGraphicFramePr>
          <p:cNvPr id="63491" name="Object 15"/>
          <p:cNvGraphicFramePr>
            <a:graphicFrameLocks noChangeAspect="1"/>
          </p:cNvGraphicFramePr>
          <p:nvPr/>
        </p:nvGraphicFramePr>
        <p:xfrm>
          <a:off x="179388" y="404813"/>
          <a:ext cx="8964612" cy="6453187"/>
        </p:xfrm>
        <a:graphic>
          <a:graphicData uri="http://schemas.openxmlformats.org/presentationml/2006/ole">
            <p:oleObj spid="_x0000_s63491" name="Диаграмма" r:id="rId3" imgW="4514850" imgH="8963025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–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географії,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956550" y="19161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12088" y="58054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027988" y="198913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885113" y="6021388"/>
            <a:ext cx="900112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56376" y="263691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Блок-схема: документ 18"/>
          <p:cNvSpPr/>
          <p:nvPr/>
        </p:nvSpPr>
        <p:spPr>
          <a:xfrm>
            <a:off x="179388" y="5849938"/>
            <a:ext cx="3744912" cy="10080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3504" name="TextBox 22"/>
          <p:cNvSpPr txBox="1">
            <a:spLocks noChangeArrowheads="1"/>
          </p:cNvSpPr>
          <p:nvPr/>
        </p:nvSpPr>
        <p:spPr bwMode="auto">
          <a:xfrm>
            <a:off x="395288" y="6013450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Географія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1" name="Picture 8" descr="hello_html_8b06e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940" y="5726372"/>
            <a:ext cx="2052514" cy="110791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179388" y="1484313"/>
          <a:ext cx="8713787" cy="5373687"/>
        </p:xfrm>
        <a:graphic>
          <a:graphicData uri="http://schemas.openxmlformats.org/presentationml/2006/ole">
            <p:oleObj spid="_x0000_s64514" name="Диаграмма" r:id="rId3" imgW="4572000" imgH="20955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539552" y="0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4518" name="TextBox 8"/>
          <p:cNvSpPr txBox="1">
            <a:spLocks noChangeArrowheads="1"/>
          </p:cNvSpPr>
          <p:nvPr/>
        </p:nvSpPr>
        <p:spPr bwMode="auto">
          <a:xfrm>
            <a:off x="1042988" y="188913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географії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179512" y="5589240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algn="ctr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18,1 %;    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35,7 %;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44,8 %;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1,4 %;</a:t>
            </a: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Picture 8" descr="hello_html_8b06e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764704"/>
            <a:ext cx="2052514" cy="110791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84482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Wingdings" pitchFamily="2" charset="2"/>
              <a:buChar char="Ø"/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5541" name="TextBox 18"/>
          <p:cNvSpPr txBox="1">
            <a:spLocks noChangeArrowheads="1"/>
          </p:cNvSpPr>
          <p:nvPr/>
        </p:nvSpPr>
        <p:spPr bwMode="auto">
          <a:xfrm>
            <a:off x="574675" y="0"/>
            <a:ext cx="8569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5545" name="TextBox 20"/>
          <p:cNvSpPr txBox="1">
            <a:spLocks noChangeArrowheads="1"/>
          </p:cNvSpPr>
          <p:nvPr/>
        </p:nvSpPr>
        <p:spPr bwMode="auto">
          <a:xfrm>
            <a:off x="574675" y="1916113"/>
            <a:ext cx="85693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r>
              <a:rPr lang="ru-RU" altLang="ru-RU" sz="2800">
                <a:solidFill>
                  <a:srgbClr val="C00000"/>
                </a:solidFill>
                <a:latin typeface="Georgia" pitchFamily="18" charset="0"/>
              </a:rPr>
              <a:t> 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5547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5548" name="TextBox 20"/>
          <p:cNvSpPr txBox="1">
            <a:spLocks noChangeArrowheads="1"/>
          </p:cNvSpPr>
          <p:nvPr/>
        </p:nvSpPr>
        <p:spPr bwMode="auto">
          <a:xfrm>
            <a:off x="468313" y="2349500"/>
            <a:ext cx="84963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Ø"/>
            </a:pPr>
            <a:endParaRPr lang="ru-RU" altLang="ru-RU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</a:pPr>
            <a:endParaRPr lang="ru-RU" altLang="ru-RU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 sz="2800"/>
          </a:p>
        </p:txBody>
      </p:sp>
      <p:sp>
        <p:nvSpPr>
          <p:cNvPr id="65549" name="TextBox 22"/>
          <p:cNvSpPr txBox="1">
            <a:spLocks noChangeArrowheads="1"/>
          </p:cNvSpPr>
          <p:nvPr/>
        </p:nvSpPr>
        <p:spPr bwMode="auto">
          <a:xfrm>
            <a:off x="0" y="476250"/>
            <a:ext cx="882015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Ø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20,2 % (14 місце);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 від 180 до 200 – 10,6% учасників (10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/>
          </a:p>
        </p:txBody>
      </p:sp>
      <p:sp>
        <p:nvSpPr>
          <p:cNvPr id="65550" name="TextBox 24"/>
          <p:cNvSpPr txBox="1">
            <a:spLocks noChangeArrowheads="1"/>
          </p:cNvSpPr>
          <p:nvPr/>
        </p:nvSpPr>
        <p:spPr bwMode="auto">
          <a:xfrm>
            <a:off x="250825" y="2852738"/>
            <a:ext cx="88931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147,08  (8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13,0 %  (8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30,7 % (9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14,3 %  (7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 </a:t>
            </a:r>
          </a:p>
          <a:p>
            <a:pPr eaLnBrk="1" hangingPunct="1"/>
            <a:endParaRPr lang="ru-RU" altLang="ru-RU"/>
          </a:p>
        </p:txBody>
      </p:sp>
      <p:pic>
        <p:nvPicPr>
          <p:cNvPr id="60431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2" cstate="print"/>
          <a:srcRect l="2168" b="12909"/>
          <a:stretch>
            <a:fillRect/>
          </a:stretch>
        </p:blipFill>
        <p:spPr bwMode="auto">
          <a:xfrm>
            <a:off x="2051050" y="5262563"/>
            <a:ext cx="1585913" cy="12620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765175"/>
            <a:ext cx="8640763" cy="4660900"/>
          </a:xfrm>
        </p:spPr>
      </p:pic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6566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3" name="Блок-схема: документ 12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6568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1449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3" cstate="print"/>
          <a:srcRect l="2168" b="12909"/>
          <a:stretch>
            <a:fillRect/>
          </a:stretch>
        </p:blipFill>
        <p:spPr bwMode="auto">
          <a:xfrm>
            <a:off x="2051050" y="5262563"/>
            <a:ext cx="1585913" cy="12620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4650" y="765175"/>
            <a:ext cx="8518525" cy="4660900"/>
          </a:xfrm>
        </p:spPr>
      </p:pic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7590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7592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2473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3" cstate="print"/>
          <a:srcRect l="2168" b="12909"/>
          <a:stretch>
            <a:fillRect/>
          </a:stretch>
        </p:blipFill>
        <p:spPr bwMode="auto">
          <a:xfrm>
            <a:off x="2051050" y="5262563"/>
            <a:ext cx="1585913" cy="12620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6" descr="Середній бал за шкалою 100-200 балів - Хімі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20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6084888" y="188913"/>
            <a:ext cx="183515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alt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146,04</a:t>
            </a:r>
            <a:endParaRPr lang="ru-RU" alt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>
              <a:defRPr/>
            </a:pPr>
            <a:endParaRPr lang="ru-RU" alt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011863" y="1557338"/>
            <a:ext cx="2484437" cy="3527425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eaLnBrk="1" hangingPunct="1">
              <a:defRPr/>
            </a:pPr>
            <a:endParaRPr lang="uk-UA" sz="2600" b="1" dirty="0">
              <a:solidFill>
                <a:srgbClr val="FFFF00"/>
              </a:solidFill>
              <a:latin typeface="Georgia" pitchFamily="18" charset="0"/>
            </a:endParaRPr>
          </a:p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911975" y="858838"/>
            <a:ext cx="2017713" cy="1008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</a:t>
            </a:r>
          </a:p>
          <a:p>
            <a:pPr algn="ctr" eaLnBrk="1" hangingPunct="1">
              <a:defRPr/>
            </a:pPr>
            <a:r>
              <a:rPr lang="uk-UA" altLang="ru-RU" sz="2000" b="1" i="1" dirty="0">
                <a:solidFill>
                  <a:schemeClr val="tx1"/>
                </a:solidFill>
                <a:latin typeface="Georgia" panose="02040502050405020303" pitchFamily="18" charset="0"/>
              </a:rPr>
              <a:t>147,08</a:t>
            </a: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altLang="ru-RU" sz="20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Блок-схема: документ 14"/>
          <p:cNvSpPr/>
          <p:nvPr/>
        </p:nvSpPr>
        <p:spPr>
          <a:xfrm>
            <a:off x="5867400" y="4783138"/>
            <a:ext cx="2952750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8615" name="TextBox 22"/>
          <p:cNvSpPr txBox="1">
            <a:spLocks noChangeArrowheads="1"/>
          </p:cNvSpPr>
          <p:nvPr/>
        </p:nvSpPr>
        <p:spPr bwMode="auto">
          <a:xfrm>
            <a:off x="6083300" y="507047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3496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3" cstate="print"/>
          <a:srcRect l="2168" b="12909"/>
          <a:stretch>
            <a:fillRect/>
          </a:stretch>
        </p:blipFill>
        <p:spPr bwMode="auto">
          <a:xfrm>
            <a:off x="7452320" y="4437112"/>
            <a:ext cx="1403648" cy="111954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10"/>
          <p:cNvGraphicFramePr>
            <a:graphicFrameLocks noChangeAspect="1"/>
          </p:cNvGraphicFramePr>
          <p:nvPr/>
        </p:nvGraphicFramePr>
        <p:xfrm>
          <a:off x="179388" y="476250"/>
          <a:ext cx="8856662" cy="6381750"/>
        </p:xfrm>
        <a:graphic>
          <a:graphicData uri="http://schemas.openxmlformats.org/presentationml/2006/ole">
            <p:oleObj spid="_x0000_s69634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963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</a:t>
            </a:r>
            <a:r>
              <a:rPr lang="uk-UA" altLang="ru-RU" sz="2600" b="1">
                <a:solidFill>
                  <a:srgbClr val="FF0000"/>
                </a:solidFill>
                <a:latin typeface="Georgia" pitchFamily="18" charset="0"/>
              </a:rPr>
              <a:t>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хімії,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561263" y="180975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32700" y="56610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669213" y="5661025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566025" y="1908175"/>
            <a:ext cx="900113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597154" y="263330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395288" y="5949950"/>
            <a:ext cx="3511550" cy="957263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9647" name="TextBox 22"/>
          <p:cNvSpPr txBox="1">
            <a:spLocks noChangeArrowheads="1"/>
          </p:cNvSpPr>
          <p:nvPr/>
        </p:nvSpPr>
        <p:spPr bwMode="auto">
          <a:xfrm>
            <a:off x="561975" y="6083300"/>
            <a:ext cx="276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4528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4" cstate="print"/>
          <a:srcRect l="2168" b="12909"/>
          <a:stretch>
            <a:fillRect/>
          </a:stretch>
        </p:blipFill>
        <p:spPr bwMode="auto">
          <a:xfrm>
            <a:off x="2123728" y="5877272"/>
            <a:ext cx="1484312" cy="8087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179388" y="3213100"/>
            <a:ext cx="6840537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8"/>
          <p:cNvGraphicFramePr>
            <a:graphicFrameLocks noChangeAspect="1"/>
          </p:cNvGraphicFramePr>
          <p:nvPr/>
        </p:nvGraphicFramePr>
        <p:xfrm>
          <a:off x="-74613" y="404813"/>
          <a:ext cx="9218613" cy="6453187"/>
        </p:xfrm>
        <a:graphic>
          <a:graphicData uri="http://schemas.openxmlformats.org/presentationml/2006/ole">
            <p:oleObj spid="_x0000_s71682" name="Диаграмма" r:id="rId3" imgW="4505325" imgH="91249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хімії,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850188" y="21701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58113" y="58959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866063" y="2232025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829550" y="6038850"/>
            <a:ext cx="900113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793806" y="291089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0" y="5900738"/>
            <a:ext cx="3509963" cy="9572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1695" name="TextBox 22"/>
          <p:cNvSpPr txBox="1">
            <a:spLocks noChangeArrowheads="1"/>
          </p:cNvSpPr>
          <p:nvPr/>
        </p:nvSpPr>
        <p:spPr bwMode="auto">
          <a:xfrm>
            <a:off x="274638" y="5997575"/>
            <a:ext cx="2767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5552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4" cstate="print"/>
          <a:srcRect l="2168" b="12909"/>
          <a:stretch>
            <a:fillRect/>
          </a:stretch>
        </p:blipFill>
        <p:spPr bwMode="auto">
          <a:xfrm>
            <a:off x="1907704" y="5733256"/>
            <a:ext cx="1492272" cy="9299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 flipV="1">
            <a:off x="323850" y="2997200"/>
            <a:ext cx="727233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8"/>
          <p:cNvGraphicFramePr>
            <a:graphicFrameLocks noChangeAspect="1"/>
          </p:cNvGraphicFramePr>
          <p:nvPr/>
        </p:nvGraphicFramePr>
        <p:xfrm>
          <a:off x="107950" y="498475"/>
          <a:ext cx="9144000" cy="6453188"/>
        </p:xfrm>
        <a:graphic>
          <a:graphicData uri="http://schemas.openxmlformats.org/presentationml/2006/ole">
            <p:oleObj spid="_x0000_s73730" name="Диаграмма" r:id="rId3" imgW="4505325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– 200 балів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хімії,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723188" y="200025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48575" y="588645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67638" y="207168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705725" y="6030913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648550" y="2791173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555625" y="6022975"/>
            <a:ext cx="3217863" cy="83502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3743" name="TextBox 22"/>
          <p:cNvSpPr txBox="1">
            <a:spLocks noChangeArrowheads="1"/>
          </p:cNvSpPr>
          <p:nvPr/>
        </p:nvSpPr>
        <p:spPr bwMode="auto">
          <a:xfrm>
            <a:off x="660400" y="6103938"/>
            <a:ext cx="2536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Хімія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6576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4" cstate="print"/>
          <a:srcRect l="2168" b="12909"/>
          <a:stretch>
            <a:fillRect/>
          </a:stretch>
        </p:blipFill>
        <p:spPr bwMode="auto">
          <a:xfrm>
            <a:off x="2051720" y="5877272"/>
            <a:ext cx="1362075" cy="8081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9"/>
          <p:cNvGraphicFramePr>
            <a:graphicFrameLocks noChangeAspect="1"/>
          </p:cNvGraphicFramePr>
          <p:nvPr/>
        </p:nvGraphicFramePr>
        <p:xfrm>
          <a:off x="0" y="1585913"/>
          <a:ext cx="8964613" cy="5272087"/>
        </p:xfrm>
        <a:graphic>
          <a:graphicData uri="http://schemas.openxmlformats.org/presentationml/2006/ole">
            <p:oleObj spid="_x0000_s74754" name="Лист" r:id="rId3" imgW="4686266" imgH="23940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539552" y="0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4758" name="TextBox 8"/>
          <p:cNvSpPr txBox="1">
            <a:spLocks noChangeArrowheads="1"/>
          </p:cNvSpPr>
          <p:nvPr/>
        </p:nvSpPr>
        <p:spPr bwMode="auto">
          <a:xfrm>
            <a:off x="1042988" y="188913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хімії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51520" y="5733256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algn="ctr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34,7 %;    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33,7 %;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25,5 %;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6,1 %;</a:t>
            </a: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7594" name="Picture 8" descr="эмб-ема-органической-химии-59971680"/>
          <p:cNvPicPr>
            <a:picLocks noChangeAspect="1" noChangeArrowheads="1"/>
          </p:cNvPicPr>
          <p:nvPr/>
        </p:nvPicPr>
        <p:blipFill>
          <a:blip r:embed="rId4" cstate="print"/>
          <a:srcRect l="2168" b="12909"/>
          <a:stretch>
            <a:fillRect/>
          </a:stretch>
        </p:blipFill>
        <p:spPr bwMode="auto">
          <a:xfrm>
            <a:off x="7242175" y="500063"/>
            <a:ext cx="1362075" cy="10858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Середній бал за шкалою 100-200 балів - Українська мова і літерату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6228184" y="0"/>
            <a:ext cx="2232248" cy="86409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400" b="1" i="1" dirty="0">
                <a:solidFill>
                  <a:srgbClr val="C00000"/>
                </a:solidFill>
                <a:latin typeface="Georgia" pitchFamily="18" charset="0"/>
              </a:rPr>
              <a:t>147,58</a:t>
            </a:r>
            <a:endParaRPr lang="ru-RU" sz="24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156325" y="1989138"/>
            <a:ext cx="2592388" cy="3816350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175" name="TextBox 11"/>
          <p:cNvSpPr txBox="1">
            <a:spLocks noChangeArrowheads="1"/>
          </p:cNvSpPr>
          <p:nvPr/>
        </p:nvSpPr>
        <p:spPr bwMode="auto">
          <a:xfrm>
            <a:off x="6300788" y="2205038"/>
            <a:ext cx="22320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400" b="1">
                <a:solidFill>
                  <a:srgbClr val="FFFF00"/>
                </a:solidFill>
                <a:latin typeface="Georgia" pitchFamily="18" charset="0"/>
              </a:rPr>
              <a:t>Місце Сумської області            за середнім балом             ЗНО (ЗЗСО)</a:t>
            </a:r>
            <a:endParaRPr lang="ru-RU" altLang="ru-RU" sz="2400" b="1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00788" y="836613"/>
            <a:ext cx="2481262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200" b="1" dirty="0"/>
              <a:t> </a:t>
            </a:r>
            <a:r>
              <a:rPr lang="uk-UA" sz="2200" b="1" dirty="0">
                <a:solidFill>
                  <a:schemeClr val="tx1"/>
                </a:solidFill>
                <a:latin typeface="Georgia" pitchFamily="18" charset="0"/>
              </a:rPr>
              <a:t>Сумська область    </a:t>
            </a:r>
            <a:r>
              <a:rPr lang="uk-UA" sz="2200" b="1" i="1" dirty="0">
                <a:solidFill>
                  <a:schemeClr val="tx1"/>
                </a:solidFill>
                <a:latin typeface="Georgia" pitchFamily="18" charset="0"/>
              </a:rPr>
              <a:t>151,15</a:t>
            </a:r>
          </a:p>
        </p:txBody>
      </p:sp>
      <p:sp>
        <p:nvSpPr>
          <p:cNvPr id="7177" name="Прямоугольник 11"/>
          <p:cNvSpPr>
            <a:spLocks noChangeArrowheads="1"/>
          </p:cNvSpPr>
          <p:nvPr/>
        </p:nvSpPr>
        <p:spPr bwMode="auto">
          <a:xfrm>
            <a:off x="6858000" y="530066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altLang="ru-RU" b="1" i="1"/>
          </a:p>
          <a:p>
            <a:pPr algn="ctr"/>
            <a:r>
              <a:rPr lang="uk-UA" altLang="ru-RU" b="1"/>
              <a:t>  </a:t>
            </a:r>
            <a:endParaRPr lang="ru-RU" altLang="ru-RU"/>
          </a:p>
        </p:txBody>
      </p:sp>
      <p:sp>
        <p:nvSpPr>
          <p:cNvPr id="14" name="Блок-схема: документ 13"/>
          <p:cNvSpPr/>
          <p:nvPr/>
        </p:nvSpPr>
        <p:spPr>
          <a:xfrm>
            <a:off x="6011863" y="4652963"/>
            <a:ext cx="3132137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400" b="1" dirty="0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400" b="1" dirty="0">
              <a:latin typeface="Georgia" pitchFamily="18" charset="0"/>
            </a:endParaRPr>
          </a:p>
        </p:txBody>
      </p:sp>
      <p:pic>
        <p:nvPicPr>
          <p:cNvPr id="15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5661248"/>
            <a:ext cx="2447602" cy="100811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7524750" y="6597650"/>
            <a:ext cx="1619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84482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Wingdings" pitchFamily="2" charset="2"/>
              <a:buChar char="Ø"/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>
              <a:defRPr/>
            </a:pPr>
            <a:endParaRPr lang="uk-UA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5781" name="TextBox 18"/>
          <p:cNvSpPr txBox="1">
            <a:spLocks noChangeArrowheads="1"/>
          </p:cNvSpPr>
          <p:nvPr/>
        </p:nvSpPr>
        <p:spPr bwMode="auto">
          <a:xfrm>
            <a:off x="574675" y="0"/>
            <a:ext cx="8569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5785" name="TextBox 20"/>
          <p:cNvSpPr txBox="1">
            <a:spLocks noChangeArrowheads="1"/>
          </p:cNvSpPr>
          <p:nvPr/>
        </p:nvSpPr>
        <p:spPr bwMode="auto">
          <a:xfrm>
            <a:off x="574675" y="1916113"/>
            <a:ext cx="85693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r>
              <a:rPr lang="ru-RU" altLang="ru-RU" sz="2800">
                <a:solidFill>
                  <a:srgbClr val="C00000"/>
                </a:solidFill>
                <a:latin typeface="Georgia" pitchFamily="18" charset="0"/>
              </a:rPr>
              <a:t> 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217488" y="5351463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5787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5788" name="TextBox 20"/>
          <p:cNvSpPr txBox="1">
            <a:spLocks noChangeArrowheads="1"/>
          </p:cNvSpPr>
          <p:nvPr/>
        </p:nvSpPr>
        <p:spPr bwMode="auto">
          <a:xfrm>
            <a:off x="468313" y="2349500"/>
            <a:ext cx="84963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Ø"/>
            </a:pPr>
            <a:endParaRPr lang="ru-RU" altLang="ru-RU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Ø"/>
            </a:pPr>
            <a:endParaRPr lang="ru-RU" altLang="ru-RU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 sz="2800"/>
          </a:p>
        </p:txBody>
      </p:sp>
      <p:sp>
        <p:nvSpPr>
          <p:cNvPr id="75789" name="TextBox 23"/>
          <p:cNvSpPr txBox="1">
            <a:spLocks noChangeArrowheads="1"/>
          </p:cNvSpPr>
          <p:nvPr/>
        </p:nvSpPr>
        <p:spPr bwMode="auto">
          <a:xfrm>
            <a:off x="611188" y="476250"/>
            <a:ext cx="81375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21,2 % (6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балів – 2,6 %  (5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/>
          </a:p>
        </p:txBody>
      </p:sp>
      <p:sp>
        <p:nvSpPr>
          <p:cNvPr id="75790" name="TextBox 25"/>
          <p:cNvSpPr txBox="1">
            <a:spLocks noChangeArrowheads="1"/>
          </p:cNvSpPr>
          <p:nvPr/>
        </p:nvSpPr>
        <p:spPr bwMode="auto">
          <a:xfrm>
            <a:off x="468313" y="2852738"/>
            <a:ext cx="8424862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середній бал – 135,17  (12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16,7 %  (4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16,5 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% 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(8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3,1 %  (21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 </a:t>
            </a:r>
          </a:p>
          <a:p>
            <a:pPr eaLnBrk="1" hangingPunct="1"/>
            <a:endParaRPr lang="ru-RU" altLang="ru-RU"/>
          </a:p>
        </p:txBody>
      </p:sp>
      <p:pic>
        <p:nvPicPr>
          <p:cNvPr id="68623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2" cstate="print"/>
          <a:srcRect l="3465" b="8769"/>
          <a:stretch>
            <a:fillRect/>
          </a:stretch>
        </p:blipFill>
        <p:spPr bwMode="auto">
          <a:xfrm>
            <a:off x="2195513" y="5184775"/>
            <a:ext cx="1487487" cy="12684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765175"/>
            <a:ext cx="8640763" cy="5256213"/>
          </a:xfrm>
        </p:spPr>
      </p:pic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6806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331788" y="5946775"/>
            <a:ext cx="2900362" cy="773113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6808" name="TextBox 22"/>
          <p:cNvSpPr txBox="1">
            <a:spLocks noChangeArrowheads="1"/>
          </p:cNvSpPr>
          <p:nvPr/>
        </p:nvSpPr>
        <p:spPr bwMode="auto">
          <a:xfrm>
            <a:off x="400050" y="6021388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9641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3" cstate="print"/>
          <a:srcRect l="3465" b="8769"/>
          <a:stretch>
            <a:fillRect/>
          </a:stretch>
        </p:blipFill>
        <p:spPr bwMode="auto">
          <a:xfrm>
            <a:off x="2001838" y="5759450"/>
            <a:ext cx="1230312" cy="10493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893763"/>
            <a:ext cx="8785225" cy="4532312"/>
          </a:xfrm>
        </p:spPr>
      </p:pic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7830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17488" y="5351463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7832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0665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3" cstate="print"/>
          <a:srcRect l="3465" b="8769"/>
          <a:stretch>
            <a:fillRect/>
          </a:stretch>
        </p:blipFill>
        <p:spPr bwMode="auto">
          <a:xfrm>
            <a:off x="2195513" y="5184775"/>
            <a:ext cx="1487487" cy="12684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5" descr="Середній бал за шкалою 100-200 балів - Фіз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92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6084888" y="260350"/>
            <a:ext cx="1835150" cy="720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  <a:p>
            <a:pPr algn="ctr">
              <a:defRPr/>
            </a:pPr>
            <a:r>
              <a:rPr lang="uk-UA" sz="2000" b="1" dirty="0">
                <a:solidFill>
                  <a:srgbClr val="C00000"/>
                </a:solidFill>
                <a:latin typeface="Georgia" pitchFamily="18" charset="0"/>
              </a:rPr>
              <a:t>Україна</a:t>
            </a:r>
          </a:p>
          <a:p>
            <a:pPr algn="ctr">
              <a:defRPr/>
            </a:pPr>
            <a:r>
              <a:rPr lang="uk-UA" altLang="ru-RU" sz="2000" b="1" i="1" dirty="0">
                <a:solidFill>
                  <a:srgbClr val="C00000"/>
                </a:solidFill>
              </a:rPr>
              <a:t>136,15</a:t>
            </a:r>
            <a:endParaRPr lang="ru-RU" altLang="ru-RU" sz="2000" b="1" i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alt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>
              <a:defRPr/>
            </a:pPr>
            <a:endParaRPr lang="ru-RU" alt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>
              <a:defRPr/>
            </a:pPr>
            <a:endParaRPr lang="uk-UA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011863" y="1557338"/>
            <a:ext cx="2484437" cy="3527425"/>
          </a:xfrm>
          <a:prstGeom prst="flowChartDocumen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eaLnBrk="1" hangingPunct="1">
              <a:defRPr/>
            </a:pPr>
            <a:endParaRPr lang="uk-UA" sz="2600" b="1" dirty="0">
              <a:solidFill>
                <a:srgbClr val="FFFF00"/>
              </a:solidFill>
              <a:latin typeface="Georgia" pitchFamily="18" charset="0"/>
            </a:endParaRPr>
          </a:p>
          <a:p>
            <a:pPr marL="177800"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Місце Сумської області                     за середнім балом             ЗНО</a:t>
            </a:r>
          </a:p>
          <a:p>
            <a:pPr eaLnBrk="1" hangingPunct="1">
              <a:defRPr/>
            </a:pPr>
            <a:r>
              <a:rPr lang="uk-UA" sz="2600" b="1" dirty="0">
                <a:solidFill>
                  <a:srgbClr val="FFFF00"/>
                </a:solidFill>
                <a:latin typeface="Georgia" pitchFamily="18" charset="0"/>
              </a:rPr>
              <a:t>   (ЗЗСО)</a:t>
            </a:r>
            <a:endParaRPr lang="ru-RU" sz="2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911975" y="1052513"/>
            <a:ext cx="2017713" cy="936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uk-UA" sz="2000" b="1" dirty="0">
                <a:solidFill>
                  <a:schemeClr val="tx1"/>
                </a:solidFill>
                <a:latin typeface="Georgia" pitchFamily="18" charset="0"/>
              </a:rPr>
              <a:t>Сумська область</a:t>
            </a:r>
          </a:p>
          <a:p>
            <a:pPr algn="ctr" eaLnBrk="1" hangingPunct="1">
              <a:defRPr/>
            </a:pPr>
            <a:r>
              <a:rPr lang="uk-UA" altLang="ru-RU" sz="2000" b="1" i="1" dirty="0">
                <a:solidFill>
                  <a:schemeClr val="tx1"/>
                </a:solidFill>
              </a:rPr>
              <a:t>135,17</a:t>
            </a: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altLang="ru-RU" sz="20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uk-UA" altLang="ru-RU" sz="20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endParaRPr lang="uk-UA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5724525" y="4868863"/>
            <a:ext cx="3087688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8855" name="TextBox 22"/>
          <p:cNvSpPr txBox="1">
            <a:spLocks noChangeArrowheads="1"/>
          </p:cNvSpPr>
          <p:nvPr/>
        </p:nvSpPr>
        <p:spPr bwMode="auto">
          <a:xfrm>
            <a:off x="5902325" y="5178425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1688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3" cstate="print"/>
          <a:srcRect l="3465" b="8769"/>
          <a:stretch>
            <a:fillRect/>
          </a:stretch>
        </p:blipFill>
        <p:spPr bwMode="auto">
          <a:xfrm>
            <a:off x="7512050" y="4235450"/>
            <a:ext cx="1487488" cy="12684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6"/>
          <p:cNvGraphicFramePr>
            <a:graphicFrameLocks noChangeAspect="1"/>
          </p:cNvGraphicFramePr>
          <p:nvPr/>
        </p:nvGraphicFramePr>
        <p:xfrm>
          <a:off x="250825" y="476250"/>
          <a:ext cx="8785225" cy="6381750"/>
        </p:xfrm>
        <a:graphic>
          <a:graphicData uri="http://schemas.openxmlformats.org/presentationml/2006/ole">
            <p:oleObj spid="_x0000_s79874" name="Диаграмма" r:id="rId3" imgW="4514850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9878" name="TextBox 8"/>
          <p:cNvSpPr txBox="1">
            <a:spLocks noChangeArrowheads="1"/>
          </p:cNvSpPr>
          <p:nvPr/>
        </p:nvSpPr>
        <p:spPr bwMode="auto">
          <a:xfrm>
            <a:off x="522288" y="206375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фізики,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788275" y="22764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64463" y="60404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64463" y="6111875"/>
            <a:ext cx="900112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835900" y="2463800"/>
            <a:ext cx="900113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812360" y="3015868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85725" y="5846763"/>
            <a:ext cx="3486150" cy="9064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9887" name="TextBox 22"/>
          <p:cNvSpPr txBox="1">
            <a:spLocks noChangeArrowheads="1"/>
          </p:cNvSpPr>
          <p:nvPr/>
        </p:nvSpPr>
        <p:spPr bwMode="auto">
          <a:xfrm>
            <a:off x="207963" y="5973763"/>
            <a:ext cx="2749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2720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4" cstate="print"/>
          <a:srcRect l="3465" b="8769"/>
          <a:stretch>
            <a:fillRect/>
          </a:stretch>
        </p:blipFill>
        <p:spPr bwMode="auto">
          <a:xfrm>
            <a:off x="1908175" y="5877272"/>
            <a:ext cx="1384300" cy="7537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323850" y="3716338"/>
            <a:ext cx="6911975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6"/>
          <p:cNvGraphicFramePr>
            <a:graphicFrameLocks noChangeAspect="1"/>
          </p:cNvGraphicFramePr>
          <p:nvPr/>
        </p:nvGraphicFramePr>
        <p:xfrm>
          <a:off x="179388" y="549275"/>
          <a:ext cx="8896350" cy="6308725"/>
        </p:xfrm>
        <a:graphic>
          <a:graphicData uri="http://schemas.openxmlformats.org/presentationml/2006/ole">
            <p:oleObj spid="_x0000_s81922" name="Диаграмма" r:id="rId3" imgW="4505325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фізики,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653338" y="19780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61263" y="58197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745413" y="208121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666038" y="5962650"/>
            <a:ext cx="901700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561673" y="2859415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11125" y="5876925"/>
            <a:ext cx="3744913" cy="9810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1935" name="TextBox 22"/>
          <p:cNvSpPr txBox="1">
            <a:spLocks noChangeArrowheads="1"/>
          </p:cNvSpPr>
          <p:nvPr/>
        </p:nvSpPr>
        <p:spPr bwMode="auto">
          <a:xfrm>
            <a:off x="288925" y="6021388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3744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4" cstate="print"/>
          <a:srcRect l="3465" b="8769"/>
          <a:stretch>
            <a:fillRect/>
          </a:stretch>
        </p:blipFill>
        <p:spPr bwMode="auto">
          <a:xfrm>
            <a:off x="2268538" y="5877272"/>
            <a:ext cx="1308100" cy="9362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395288" y="3213100"/>
            <a:ext cx="7129462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6"/>
          <p:cNvGraphicFramePr>
            <a:graphicFrameLocks noChangeAspect="1"/>
          </p:cNvGraphicFramePr>
          <p:nvPr/>
        </p:nvGraphicFramePr>
        <p:xfrm>
          <a:off x="3175" y="396875"/>
          <a:ext cx="9144000" cy="6237288"/>
        </p:xfrm>
        <a:graphic>
          <a:graphicData uri="http://schemas.openxmlformats.org/presentationml/2006/ole">
            <p:oleObj spid="_x0000_s83970" name="Диаграмма" r:id="rId3" imgW="4505325" imgH="9315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180 - 200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фізики,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81875" y="164782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305675" y="5594350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454900" y="1736725"/>
            <a:ext cx="900113" cy="503238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361238" y="5738813"/>
            <a:ext cx="900112" cy="358775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326200" y="2493588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805488"/>
            <a:ext cx="3565525" cy="7921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3983" name="TextBox 22"/>
          <p:cNvSpPr txBox="1">
            <a:spLocks noChangeArrowheads="1"/>
          </p:cNvSpPr>
          <p:nvPr/>
        </p:nvSpPr>
        <p:spPr bwMode="auto">
          <a:xfrm>
            <a:off x="285750" y="593566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Фізика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4768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4" cstate="print"/>
          <a:srcRect l="3465" b="8769"/>
          <a:stretch>
            <a:fillRect/>
          </a:stretch>
        </p:blipFill>
        <p:spPr bwMode="auto">
          <a:xfrm>
            <a:off x="2123728" y="5661248"/>
            <a:ext cx="1487488" cy="9225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5"/>
          <p:cNvGraphicFramePr>
            <a:graphicFrameLocks noChangeAspect="1"/>
          </p:cNvGraphicFramePr>
          <p:nvPr/>
        </p:nvGraphicFramePr>
        <p:xfrm>
          <a:off x="0" y="1341438"/>
          <a:ext cx="8893175" cy="5516562"/>
        </p:xfrm>
        <a:graphic>
          <a:graphicData uri="http://schemas.openxmlformats.org/presentationml/2006/ole">
            <p:oleObj spid="_x0000_s84994" name="Диаграмма" r:id="rId3" imgW="4572000" imgH="20955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539552" y="0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4998" name="TextBox 8"/>
          <p:cNvSpPr txBox="1">
            <a:spLocks noChangeArrowheads="1"/>
          </p:cNvSpPr>
          <p:nvPr/>
        </p:nvSpPr>
        <p:spPr bwMode="auto">
          <a:xfrm>
            <a:off x="1042988" y="188913"/>
            <a:ext cx="68421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Результати за рівнями навчальних досягнень                           </a:t>
            </a:r>
            <a:r>
              <a:rPr lang="uk-UA" altLang="ru-RU" sz="2800" b="1">
                <a:solidFill>
                  <a:srgbClr val="FFFF00"/>
                </a:solidFill>
                <a:latin typeface="Georgia" pitchFamily="18" charset="0"/>
              </a:rPr>
              <a:t>з фізики</a:t>
            </a: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248791" y="5589240"/>
            <a:ext cx="8640960" cy="648072"/>
          </a:xfrm>
          <a:prstGeom prst="flowChartDocumen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563" indent="-182563" algn="ctr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 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високий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7,2 %;     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середній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51,2 %;</a:t>
            </a:r>
          </a:p>
          <a:p>
            <a:pPr marL="182563" indent="-182563" eaLnBrk="1" hangingPunct="1">
              <a:defRPr/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достатній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33,2 %;            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  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початковий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рівень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8,4 %;</a:t>
            </a:r>
          </a:p>
          <a:p>
            <a:pPr marL="182563" indent="-182563" eaLnBrk="1" hangingPunct="1"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5786" name="Picture 7" descr="эмб-ема-астрономии-57755813"/>
          <p:cNvPicPr>
            <a:picLocks noChangeAspect="1" noChangeArrowheads="1"/>
          </p:cNvPicPr>
          <p:nvPr/>
        </p:nvPicPr>
        <p:blipFill>
          <a:blip r:embed="rId4" cstate="print"/>
          <a:srcRect l="3465" b="8769"/>
          <a:stretch>
            <a:fillRect/>
          </a:stretch>
        </p:blipFill>
        <p:spPr bwMode="auto">
          <a:xfrm>
            <a:off x="7261225" y="549275"/>
            <a:ext cx="1487488" cy="12684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6021" name="TextBox 18"/>
          <p:cNvSpPr txBox="1">
            <a:spLocks noChangeArrowheads="1"/>
          </p:cNvSpPr>
          <p:nvPr/>
        </p:nvSpPr>
        <p:spPr bwMode="auto">
          <a:xfrm>
            <a:off x="395288" y="188913"/>
            <a:ext cx="87487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 13,0 % (20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– 7,4 %  (10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uk-UA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6025" name="TextBox 20"/>
          <p:cNvSpPr txBox="1">
            <a:spLocks noChangeArrowheads="1"/>
          </p:cNvSpPr>
          <p:nvPr/>
        </p:nvSpPr>
        <p:spPr bwMode="auto">
          <a:xfrm>
            <a:off x="395288" y="2133600"/>
            <a:ext cx="8569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endParaRPr lang="ru-RU" altLang="ru-RU" sz="2800" b="1" u="sng">
              <a:solidFill>
                <a:srgbClr val="C0000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 14,7 %  (20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 41,2 % (23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 8,8 %  (18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 </a:t>
            </a:r>
            <a:endParaRPr lang="ru-RU" altLang="ru-RU" sz="2800" b="1" u="sng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6027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Російська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7045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sp>
        <p:nvSpPr>
          <p:cNvPr id="87046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704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052513"/>
            <a:ext cx="86423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Блок-схема: документ 10"/>
          <p:cNvSpPr/>
          <p:nvPr/>
        </p:nvSpPr>
        <p:spPr>
          <a:xfrm>
            <a:off x="179388" y="5661025"/>
            <a:ext cx="3744912" cy="11969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7049" name="TextBox 22"/>
          <p:cNvSpPr txBox="1">
            <a:spLocks noChangeArrowheads="1"/>
          </p:cNvSpPr>
          <p:nvPr/>
        </p:nvSpPr>
        <p:spPr bwMode="auto">
          <a:xfrm>
            <a:off x="323850" y="57324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Російська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203200"/>
            <a:ext cx="91440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0" y="0"/>
            <a:ext cx="9144000" cy="1340768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198" name="TextBox 8"/>
          <p:cNvSpPr txBox="1">
            <a:spLocks noChangeArrowheads="1"/>
          </p:cNvSpPr>
          <p:nvPr/>
        </p:nvSpPr>
        <p:spPr bwMode="auto">
          <a:xfrm>
            <a:off x="539750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</a:t>
            </a:r>
            <a:r>
              <a:rPr lang="uk-UA" altLang="ru-RU" sz="2600" b="1">
                <a:solidFill>
                  <a:srgbClr val="FF0000"/>
                </a:solidFill>
                <a:latin typeface="Georgia" pitchFamily="18" charset="0"/>
              </a:rPr>
              <a:t>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української мови та літератури,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956550" y="13414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85113" y="50847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956550" y="5157788"/>
            <a:ext cx="900113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56550" y="1484313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956376" y="198884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179388" y="5805488"/>
            <a:ext cx="3744912" cy="105251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800" b="1" dirty="0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800" b="1" dirty="0">
              <a:latin typeface="Georgia" pitchFamily="18" charset="0"/>
            </a:endParaRPr>
          </a:p>
        </p:txBody>
      </p:sp>
      <p:pic>
        <p:nvPicPr>
          <p:cNvPr id="18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733256"/>
            <a:ext cx="2447602" cy="9807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323850" y="3983038"/>
            <a:ext cx="7127875" cy="22225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Скругленный прямоугольник 2"/>
          <p:cNvSpPr/>
          <p:nvPr/>
        </p:nvSpPr>
        <p:spPr>
          <a:xfrm>
            <a:off x="4679950" y="4316413"/>
            <a:ext cx="2663825" cy="1128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210" name="object 2"/>
          <p:cNvSpPr txBox="1">
            <a:spLocks noChangeArrowheads="1"/>
          </p:cNvSpPr>
          <p:nvPr/>
        </p:nvSpPr>
        <p:spPr bwMode="auto">
          <a:xfrm>
            <a:off x="4787900" y="4495800"/>
            <a:ext cx="23764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7,8 %</a:t>
            </a:r>
          </a:p>
          <a:p>
            <a:pPr algn="ctr" eaLnBrk="1" hangingPunct="1">
              <a:lnSpc>
                <a:spcPts val="1225"/>
              </a:lnSpc>
            </a:pPr>
            <a:endParaRPr lang="uk-UA" altLang="ru-RU" sz="16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>
              <a:lnSpc>
                <a:spcPts val="1225"/>
              </a:lnSpc>
            </a:pPr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4,7 % 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4750" y="6597650"/>
            <a:ext cx="1619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8069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graphicFrame>
        <p:nvGraphicFramePr>
          <p:cNvPr id="88070" name="Object 6"/>
          <p:cNvGraphicFramePr>
            <a:graphicFrameLocks noChangeAspect="1"/>
          </p:cNvGraphicFramePr>
          <p:nvPr>
            <p:ph idx="1"/>
          </p:nvPr>
        </p:nvGraphicFramePr>
        <p:xfrm>
          <a:off x="179388" y="1052513"/>
          <a:ext cx="8713787" cy="4679950"/>
        </p:xfrm>
        <a:graphic>
          <a:graphicData uri="http://schemas.openxmlformats.org/presentationml/2006/ole">
            <p:oleObj spid="_x0000_s88070" name="Worksheet" r:id="rId3" imgW="4514735" imgH="3067235" progId="Excel.Sheet.8">
              <p:embed/>
            </p:oleObj>
          </a:graphicData>
        </a:graphic>
      </p:graphicFrame>
      <p:sp>
        <p:nvSpPr>
          <p:cNvPr id="5" name="Блок-схема: документ 4"/>
          <p:cNvSpPr/>
          <p:nvPr/>
        </p:nvSpPr>
        <p:spPr>
          <a:xfrm>
            <a:off x="179388" y="563403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8072" name="TextBox 22"/>
          <p:cNvSpPr txBox="1">
            <a:spLocks noChangeArrowheads="1"/>
          </p:cNvSpPr>
          <p:nvPr/>
        </p:nvSpPr>
        <p:spPr bwMode="auto">
          <a:xfrm>
            <a:off x="468313" y="577691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Російська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19"/>
          <p:cNvGraphicFramePr>
            <a:graphicFrameLocks noChangeAspect="1"/>
          </p:cNvGraphicFramePr>
          <p:nvPr/>
        </p:nvGraphicFramePr>
        <p:xfrm>
          <a:off x="179388" y="692150"/>
          <a:ext cx="7993062" cy="5905500"/>
        </p:xfrm>
        <a:graphic>
          <a:graphicData uri="http://schemas.openxmlformats.org/presentationml/2006/ole">
            <p:oleObj spid="_x0000_s89090" name="Диаграмма" r:id="rId3" imgW="4514850" imgH="49911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9094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російської мови,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8172450" y="12684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50" y="50847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243888" y="515778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8243888" y="1412875"/>
            <a:ext cx="900112" cy="360363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8172400" y="198884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910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179388" y="5876925"/>
            <a:ext cx="3744912" cy="9810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9104" name="TextBox 22"/>
          <p:cNvSpPr txBox="1">
            <a:spLocks noChangeArrowheads="1"/>
          </p:cNvSpPr>
          <p:nvPr/>
        </p:nvSpPr>
        <p:spPr bwMode="auto">
          <a:xfrm>
            <a:off x="468313" y="590867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Російська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15"/>
          <p:cNvGraphicFramePr>
            <a:graphicFrameLocks noChangeAspect="1"/>
          </p:cNvGraphicFramePr>
          <p:nvPr/>
        </p:nvGraphicFramePr>
        <p:xfrm>
          <a:off x="0" y="620713"/>
          <a:ext cx="8388350" cy="6237287"/>
        </p:xfrm>
        <a:graphic>
          <a:graphicData uri="http://schemas.openxmlformats.org/presentationml/2006/ole">
            <p:oleObj spid="_x0000_s90114" name="Диаграмма" r:id="rId3" imgW="4505325" imgH="541020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</a:t>
            </a:r>
            <a:r>
              <a:rPr lang="uk-UA" altLang="ru-RU" sz="2600" b="1" dirty="0" err="1">
                <a:solidFill>
                  <a:srgbClr val="FFFF00"/>
                </a:solidFill>
                <a:latin typeface="Georgia" pitchFamily="18" charset="0"/>
              </a:rPr>
              <a:t>російької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 мови,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172450" y="12684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50" y="50847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243888" y="134143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8175625" y="523398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8172400" y="198884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0" y="5732463"/>
            <a:ext cx="3744913" cy="1125537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0127" name="TextBox 22"/>
          <p:cNvSpPr txBox="1">
            <a:spLocks noChangeArrowheads="1"/>
          </p:cNvSpPr>
          <p:nvPr/>
        </p:nvSpPr>
        <p:spPr bwMode="auto">
          <a:xfrm>
            <a:off x="288925" y="5854700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Російська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15"/>
          <p:cNvGraphicFramePr>
            <a:graphicFrameLocks noChangeAspect="1"/>
          </p:cNvGraphicFramePr>
          <p:nvPr/>
        </p:nvGraphicFramePr>
        <p:xfrm>
          <a:off x="179388" y="620713"/>
          <a:ext cx="8064500" cy="6237287"/>
        </p:xfrm>
        <a:graphic>
          <a:graphicData uri="http://schemas.openxmlformats.org/presentationml/2006/ole">
            <p:oleObj spid="_x0000_s91138" name="Диаграмма" r:id="rId3" imgW="4505325" imgH="7410450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180 - 200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</a:t>
            </a:r>
            <a:r>
              <a:rPr lang="uk-UA" altLang="ru-RU" sz="2600" b="1" dirty="0" err="1">
                <a:solidFill>
                  <a:srgbClr val="FFFF00"/>
                </a:solidFill>
                <a:latin typeface="Georgia" pitchFamily="18" charset="0"/>
              </a:rPr>
              <a:t>російької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 мови,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172450" y="12684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50" y="50847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243888" y="134143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8175625" y="523398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8172400" y="198884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179388" y="5805488"/>
            <a:ext cx="3744912" cy="105251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1151" name="TextBox 22"/>
          <p:cNvSpPr txBox="1">
            <a:spLocks noChangeArrowheads="1"/>
          </p:cNvSpPr>
          <p:nvPr/>
        </p:nvSpPr>
        <p:spPr bwMode="auto">
          <a:xfrm>
            <a:off x="468313" y="59102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Російська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2165" name="TextBox 18"/>
          <p:cNvSpPr txBox="1">
            <a:spLocks noChangeArrowheads="1"/>
          </p:cNvSpPr>
          <p:nvPr/>
        </p:nvSpPr>
        <p:spPr bwMode="auto">
          <a:xfrm>
            <a:off x="395288" y="188913"/>
            <a:ext cx="87487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26,2 % (15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– 23,8 %  (8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uk-UA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2169" name="TextBox 20"/>
          <p:cNvSpPr txBox="1">
            <a:spLocks noChangeArrowheads="1"/>
          </p:cNvSpPr>
          <p:nvPr/>
        </p:nvSpPr>
        <p:spPr bwMode="auto">
          <a:xfrm>
            <a:off x="395288" y="1916113"/>
            <a:ext cx="85693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endParaRPr lang="ru-RU" altLang="ru-RU" sz="2800" b="1" u="sng">
              <a:solidFill>
                <a:srgbClr val="FF000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20,0 %  (13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30,3 % (16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28,6 %  (6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</a:t>
            </a:r>
            <a:endParaRPr lang="ru-RU" altLang="ru-RU" sz="2800" b="1" u="sng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2171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Німецька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fl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373216"/>
            <a:ext cx="1835150" cy="98095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3189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graphicFrame>
        <p:nvGraphicFramePr>
          <p:cNvPr id="93190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50813" y="981075"/>
          <a:ext cx="8742362" cy="4303713"/>
        </p:xfrm>
        <a:graphic>
          <a:graphicData uri="http://schemas.openxmlformats.org/presentationml/2006/ole">
            <p:oleObj spid="_x0000_s93190" r:id="rId3" imgW="8742422" imgH="4304149" progId="Excel.Chart.8">
              <p:embed/>
            </p:oleObj>
          </a:graphicData>
        </a:graphic>
      </p:graphicFrame>
      <p:sp>
        <p:nvSpPr>
          <p:cNvPr id="13" name="Блок-схема: документ 12"/>
          <p:cNvSpPr/>
          <p:nvPr/>
        </p:nvSpPr>
        <p:spPr>
          <a:xfrm>
            <a:off x="179388" y="5300663"/>
            <a:ext cx="3744912" cy="1296987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3192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Німецька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" name="Picture 8" descr="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373216"/>
            <a:ext cx="1835150" cy="98095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4213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graphicFrame>
        <p:nvGraphicFramePr>
          <p:cNvPr id="94214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0" y="955675"/>
          <a:ext cx="9144000" cy="4489450"/>
        </p:xfrm>
        <a:graphic>
          <a:graphicData uri="http://schemas.openxmlformats.org/presentationml/2006/ole">
            <p:oleObj spid="_x0000_s94214" r:id="rId3" imgW="9144793" imgH="4487045" progId="Excel.Chart.8">
              <p:embed/>
            </p:oleObj>
          </a:graphicData>
        </a:graphic>
      </p:graphicFrame>
      <p:sp>
        <p:nvSpPr>
          <p:cNvPr id="5" name="Блок-схема: документ 4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4216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Німецька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8" descr="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373216"/>
            <a:ext cx="1835150" cy="98095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8"/>
          <p:cNvGraphicFramePr>
            <a:graphicFrameLocks noChangeAspect="1"/>
          </p:cNvGraphicFramePr>
          <p:nvPr/>
        </p:nvGraphicFramePr>
        <p:xfrm>
          <a:off x="250825" y="765175"/>
          <a:ext cx="8066088" cy="6092825"/>
        </p:xfrm>
        <a:graphic>
          <a:graphicData uri="http://schemas.openxmlformats.org/presentationml/2006/ole">
            <p:oleObj spid="_x0000_s95234" name="Диаграмма" r:id="rId3" imgW="4514850" imgH="3800475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5238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учнів ЗЗСО, які не подолали поріг </a:t>
            </a:r>
            <a:r>
              <a:rPr lang="uk-UA" altLang="ru-RU" sz="2600" b="1">
                <a:solidFill>
                  <a:srgbClr val="C00000"/>
                </a:solidFill>
                <a:latin typeface="Georgia" pitchFamily="18" charset="0"/>
              </a:rPr>
              <a:t>“склав/не склав”                          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з німецької мови, %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0" name="Овал 9"/>
          <p:cNvSpPr/>
          <p:nvPr/>
        </p:nvSpPr>
        <p:spPr>
          <a:xfrm>
            <a:off x="7885113" y="19891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12088" y="5661025"/>
            <a:ext cx="1008062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7885113" y="573246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56550" y="220503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884368" y="2636912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323850" y="5849938"/>
            <a:ext cx="3744913" cy="10080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5247" name="TextBox 22"/>
          <p:cNvSpPr txBox="1">
            <a:spLocks noChangeArrowheads="1"/>
          </p:cNvSpPr>
          <p:nvPr/>
        </p:nvSpPr>
        <p:spPr bwMode="auto">
          <a:xfrm>
            <a:off x="539750" y="590391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Німецька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932" y="5765277"/>
            <a:ext cx="1835150" cy="8081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8"/>
          <p:cNvGraphicFramePr>
            <a:graphicFrameLocks noChangeAspect="1"/>
          </p:cNvGraphicFramePr>
          <p:nvPr/>
        </p:nvGraphicFramePr>
        <p:xfrm>
          <a:off x="323850" y="836613"/>
          <a:ext cx="8064500" cy="6021387"/>
        </p:xfrm>
        <a:graphic>
          <a:graphicData uri="http://schemas.openxmlformats.org/presentationml/2006/ole">
            <p:oleObj spid="_x0000_s96258" name="Диаграмма" r:id="rId3" imgW="4505325" imgH="4029075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160 балів і більше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німецької мови,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172450" y="12684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50" y="50847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243888" y="134143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8175625" y="523398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8172400" y="198884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6270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250825" y="5634038"/>
            <a:ext cx="3744913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6272" name="TextBox 22"/>
          <p:cNvSpPr txBox="1">
            <a:spLocks noChangeArrowheads="1"/>
          </p:cNvSpPr>
          <p:nvPr/>
        </p:nvSpPr>
        <p:spPr bwMode="auto">
          <a:xfrm>
            <a:off x="539750" y="577691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Німецька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932" y="5633566"/>
            <a:ext cx="1835150" cy="98095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8"/>
          <p:cNvGraphicFramePr>
            <a:graphicFrameLocks noChangeAspect="1"/>
          </p:cNvGraphicFramePr>
          <p:nvPr/>
        </p:nvGraphicFramePr>
        <p:xfrm>
          <a:off x="0" y="692150"/>
          <a:ext cx="8532813" cy="5832475"/>
        </p:xfrm>
        <a:graphic>
          <a:graphicData uri="http://schemas.openxmlformats.org/presentationml/2006/ole">
            <p:oleObj spid="_x0000_s97282" name="Диаграмма" r:id="rId3" imgW="4505325" imgH="5591175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Обласні дані про учасників,                         які отримали</a:t>
            </a:r>
            <a:r>
              <a:rPr lang="uk-UA" altLang="ru-RU" sz="2800" b="1" dirty="0">
                <a:solidFill>
                  <a:srgbClr val="FF3300"/>
                </a:solidFill>
                <a:latin typeface="Georgia" pitchFamily="18" charset="0"/>
              </a:rPr>
              <a:t> </a:t>
            </a:r>
            <a:r>
              <a:rPr lang="uk-UA" altLang="ru-RU" sz="2800" b="1" dirty="0">
                <a:solidFill>
                  <a:srgbClr val="C00000"/>
                </a:solidFill>
                <a:latin typeface="Georgia" pitchFamily="18" charset="0"/>
              </a:rPr>
              <a:t>180 - 200 балів                               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німецької мови,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172450" y="126841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50" y="5084763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243888" y="1341438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8175625" y="5233988"/>
            <a:ext cx="900113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8172400" y="1988840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7294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7296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Німецька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373216"/>
            <a:ext cx="1835150" cy="98095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TextBox 1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-71437" y="54086"/>
            <a:ext cx="9144000" cy="1340768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055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Обласні дані про учнів ЗЗСО, які отримали                   </a:t>
            </a:r>
            <a:r>
              <a:rPr lang="uk-UA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160 балів і більше </a:t>
            </a:r>
            <a:endParaRPr lang="ru-RU" sz="2800" dirty="0">
              <a:solidFill>
                <a:srgbClr val="C00000"/>
              </a:solidFill>
              <a:cs typeface="+mn-cs"/>
            </a:endParaRPr>
          </a:p>
          <a:p>
            <a:pPr algn="ctr" eaLnBrk="1" hangingPunct="1">
              <a:defRPr/>
            </a:pPr>
            <a:r>
              <a:rPr lang="uk-UA" altLang="ru-RU" sz="2600" b="1" dirty="0">
                <a:solidFill>
                  <a:srgbClr val="FF0000"/>
                </a:solidFill>
                <a:latin typeface="Georgia" pitchFamily="18" charset="0"/>
              </a:rPr>
              <a:t>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української мови та літератури,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956550" y="177323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956550" y="55895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027988" y="191611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93063" y="5738813"/>
            <a:ext cx="900112" cy="360362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56376" y="2564904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179388" y="563403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800" b="1" dirty="0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800" b="1" dirty="0">
              <a:latin typeface="Georgia" pitchFamily="18" charset="0"/>
            </a:endParaRPr>
          </a:p>
        </p:txBody>
      </p:sp>
      <p:pic>
        <p:nvPicPr>
          <p:cNvPr id="18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705873"/>
            <a:ext cx="2447602" cy="9634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9" name="Прямая соединительная линия 18"/>
          <p:cNvCxnSpPr/>
          <p:nvPr/>
        </p:nvCxnSpPr>
        <p:spPr>
          <a:xfrm flipV="1">
            <a:off x="0" y="2924175"/>
            <a:ext cx="781208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5327650" y="4532313"/>
            <a:ext cx="2665413" cy="1128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258" name="Rectangle 28"/>
          <p:cNvSpPr>
            <a:spLocks noChangeArrowheads="1"/>
          </p:cNvSpPr>
          <p:nvPr/>
        </p:nvSpPr>
        <p:spPr bwMode="auto">
          <a:xfrm>
            <a:off x="5364163" y="4591050"/>
            <a:ext cx="25923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Середній показник</a:t>
            </a:r>
          </a:p>
          <a:p>
            <a:pPr algn="ctr" eaLnBrk="1" hangingPunct="1"/>
            <a:r>
              <a:rPr lang="uk-UA" altLang="ru-RU" sz="400" b="1">
                <a:solidFill>
                  <a:srgbClr val="231F20"/>
                </a:solidFill>
                <a:latin typeface="Georgia" pitchFamily="18" charset="0"/>
              </a:rPr>
              <a:t> </a:t>
            </a:r>
          </a:p>
          <a:p>
            <a:pPr algn="ctr" eaLnBrk="1" hangingPunct="1"/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Україні – 34 %</a:t>
            </a:r>
          </a:p>
          <a:p>
            <a:pPr algn="ctr" eaLnBrk="1" hangingPunct="1"/>
            <a:endParaRPr lang="uk-UA" altLang="ru-RU" sz="400" b="1">
              <a:solidFill>
                <a:srgbClr val="231F20"/>
              </a:solidFill>
              <a:latin typeface="Georgia" pitchFamily="18" charset="0"/>
            </a:endParaRPr>
          </a:p>
          <a:p>
            <a:pPr algn="ctr" eaLnBrk="1" hangingPunct="1"/>
            <a:r>
              <a:rPr lang="uk-UA" altLang="ru-RU" sz="1600" b="1">
                <a:solidFill>
                  <a:srgbClr val="231F20"/>
                </a:solidFill>
                <a:latin typeface="Georgia" pitchFamily="18" charset="0"/>
              </a:rPr>
              <a:t>по області – 39,4 %</a:t>
            </a:r>
            <a:r>
              <a:rPr lang="uk-UA" altLang="ru-RU" sz="1600">
                <a:latin typeface="Georgia" pitchFamily="18" charset="0"/>
              </a:rPr>
              <a:t>  </a:t>
            </a:r>
            <a:endParaRPr lang="ru-RU" altLang="ru-RU" sz="1600"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0" y="0"/>
            <a:ext cx="9144000" cy="1728192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8309" name="TextBox 18"/>
          <p:cNvSpPr txBox="1">
            <a:spLocks noChangeArrowheads="1"/>
          </p:cNvSpPr>
          <p:nvPr/>
        </p:nvSpPr>
        <p:spPr bwMode="auto">
          <a:xfrm>
            <a:off x="395288" y="188913"/>
            <a:ext cx="87487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800" b="1">
                <a:solidFill>
                  <a:srgbClr val="C00000"/>
                </a:solidFill>
                <a:latin typeface="Georgia" pitchFamily="18" charset="0"/>
              </a:rPr>
              <a:t>За загальною кількістю осіб</a:t>
            </a:r>
            <a:endParaRPr lang="uk-UA" altLang="ru-RU" sz="280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0 % (4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від 180 до 200 –  33,3 %  (4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uk-UA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0" y="1772816"/>
            <a:ext cx="9144000" cy="345638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8313" name="TextBox 20"/>
          <p:cNvSpPr txBox="1">
            <a:spLocks noChangeArrowheads="1"/>
          </p:cNvSpPr>
          <p:nvPr/>
        </p:nvSpPr>
        <p:spPr bwMode="auto">
          <a:xfrm>
            <a:off x="395288" y="1916113"/>
            <a:ext cx="85693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Georgia" pitchFamily="18" charset="0"/>
              </a:rPr>
              <a:t>Випускники ЗЗСО 2017 року                                             в загальному рейтингу областей</a:t>
            </a:r>
            <a:endParaRPr lang="ru-RU" altLang="ru-RU" sz="2800" b="1" u="sng">
              <a:solidFill>
                <a:srgbClr val="FF000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не склали тест – 0 %  (6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160 балів та вище – 50 % (8 місце)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180-200 балів –  50 %  (3 місце)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200 балів – 0</a:t>
            </a:r>
            <a:endParaRPr lang="ru-RU" altLang="ru-RU" sz="2800" b="1" u="sng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179388" y="537368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8315" name="TextBox 22"/>
          <p:cNvSpPr txBox="1">
            <a:spLocks noChangeArrowheads="1"/>
          </p:cNvSpPr>
          <p:nvPr/>
        </p:nvSpPr>
        <p:spPr bwMode="auto">
          <a:xfrm>
            <a:off x="468313" y="551656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Французька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8" descr="franc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5301208"/>
            <a:ext cx="2065338" cy="11842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188640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9333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2017 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graphicFrame>
        <p:nvGraphicFramePr>
          <p:cNvPr id="99334" name="Object 6"/>
          <p:cNvGraphicFramePr>
            <a:graphicFrameLocks noChangeAspect="1"/>
          </p:cNvGraphicFramePr>
          <p:nvPr>
            <p:ph idx="1"/>
          </p:nvPr>
        </p:nvGraphicFramePr>
        <p:xfrm>
          <a:off x="874713" y="836613"/>
          <a:ext cx="7464425" cy="4752975"/>
        </p:xfrm>
        <a:graphic>
          <a:graphicData uri="http://schemas.openxmlformats.org/presentationml/2006/ole">
            <p:oleObj spid="_x0000_s99334" name="Worksheet" r:id="rId3" imgW="4457839" imgH="2838635" progId="Excel.Sheet.8">
              <p:embed/>
            </p:oleObj>
          </a:graphicData>
        </a:graphic>
      </p:graphicFrame>
      <p:sp>
        <p:nvSpPr>
          <p:cNvPr id="10" name="Блок-схема: документ 9"/>
          <p:cNvSpPr/>
          <p:nvPr/>
        </p:nvSpPr>
        <p:spPr>
          <a:xfrm>
            <a:off x="179388" y="563403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9336" name="TextBox 22"/>
          <p:cNvSpPr txBox="1">
            <a:spLocks noChangeArrowheads="1"/>
          </p:cNvSpPr>
          <p:nvPr/>
        </p:nvSpPr>
        <p:spPr bwMode="auto">
          <a:xfrm>
            <a:off x="468313" y="577691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Французька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8" descr="franc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996" y="5561558"/>
            <a:ext cx="2065338" cy="11842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67544" y="260648"/>
            <a:ext cx="8064896" cy="72008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0357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hlink"/>
                </a:solidFill>
              </a:rPr>
              <a:t>Випускники 2016, 2017 рр.</a:t>
            </a:r>
            <a:endParaRPr lang="ru-RU" altLang="ru-RU" sz="4000" b="1" smtClean="0">
              <a:solidFill>
                <a:schemeClr val="hlink"/>
              </a:solidFill>
            </a:endParaRPr>
          </a:p>
        </p:txBody>
      </p:sp>
      <p:graphicFrame>
        <p:nvGraphicFramePr>
          <p:cNvPr id="100358" name="Object 6"/>
          <p:cNvGraphicFramePr>
            <a:graphicFrameLocks noChangeAspect="1"/>
          </p:cNvGraphicFramePr>
          <p:nvPr>
            <p:ph idx="1"/>
          </p:nvPr>
        </p:nvGraphicFramePr>
        <p:xfrm>
          <a:off x="323850" y="1052513"/>
          <a:ext cx="8569325" cy="4608512"/>
        </p:xfrm>
        <a:graphic>
          <a:graphicData uri="http://schemas.openxmlformats.org/presentationml/2006/ole">
            <p:oleObj spid="_x0000_s100358" name="Worksheet" r:id="rId3" imgW="4514735" imgH="3057617" progId="Excel.Sheet.8">
              <p:embed/>
            </p:oleObj>
          </a:graphicData>
        </a:graphic>
      </p:graphicFrame>
      <p:sp>
        <p:nvSpPr>
          <p:cNvPr id="10" name="Блок-схема: документ 9"/>
          <p:cNvSpPr/>
          <p:nvPr/>
        </p:nvSpPr>
        <p:spPr>
          <a:xfrm>
            <a:off x="179388" y="5634038"/>
            <a:ext cx="3744912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0360" name="TextBox 22"/>
          <p:cNvSpPr txBox="1">
            <a:spLocks noChangeArrowheads="1"/>
          </p:cNvSpPr>
          <p:nvPr/>
        </p:nvSpPr>
        <p:spPr bwMode="auto">
          <a:xfrm>
            <a:off x="468313" y="5776913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Французька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8" descr="franc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996" y="5561558"/>
            <a:ext cx="2065338" cy="11842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10"/>
          <p:cNvGraphicFramePr>
            <a:graphicFrameLocks noChangeAspect="1"/>
          </p:cNvGraphicFramePr>
          <p:nvPr/>
        </p:nvGraphicFramePr>
        <p:xfrm>
          <a:off x="395288" y="1484313"/>
          <a:ext cx="8497887" cy="4248150"/>
        </p:xfrm>
        <a:graphic>
          <a:graphicData uri="http://schemas.openxmlformats.org/presentationml/2006/ole">
            <p:oleObj spid="_x0000_s101378" name="Worksheet" r:id="rId3" imgW="4514735" imgH="3029135" progId="Excel.Shee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1382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Обласні дані про учасників, </a:t>
            </a:r>
          </a:p>
          <a:p>
            <a:pPr algn="ctr" eaLnBrk="1" hangingPunct="1"/>
            <a:r>
              <a:rPr lang="uk-UA" altLang="ru-RU" sz="2600" b="1">
                <a:solidFill>
                  <a:srgbClr val="002060"/>
                </a:solidFill>
                <a:latin typeface="Georgia" pitchFamily="18" charset="0"/>
              </a:rPr>
              <a:t>які складали </a:t>
            </a:r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 французьку мову, </a:t>
            </a:r>
          </a:p>
          <a:p>
            <a:pPr algn="ctr" eaLnBrk="1" hangingPunct="1"/>
            <a:r>
              <a:rPr lang="uk-UA" altLang="ru-RU" sz="2600" b="1">
                <a:solidFill>
                  <a:srgbClr val="FFFF00"/>
                </a:solidFill>
                <a:latin typeface="Georgia" pitchFamily="18" charset="0"/>
              </a:rPr>
              <a:t>кількісні показники </a:t>
            </a:r>
            <a: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uk-UA" altLang="ru-RU" sz="3600" b="1">
                <a:solidFill>
                  <a:srgbClr val="002060"/>
                </a:solidFill>
                <a:latin typeface="Georgia" pitchFamily="18" charset="0"/>
              </a:rPr>
            </a:br>
            <a:endParaRPr lang="ru-RU" altLang="ru-RU" sz="3600" b="1">
              <a:solidFill>
                <a:srgbClr val="002060"/>
              </a:solidFill>
              <a:latin typeface="Georgia" pitchFamily="18" charset="0"/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250825" y="5634038"/>
            <a:ext cx="3744913" cy="1223962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1384" name="TextBox 22"/>
          <p:cNvSpPr txBox="1">
            <a:spLocks noChangeArrowheads="1"/>
          </p:cNvSpPr>
          <p:nvPr/>
        </p:nvSpPr>
        <p:spPr bwMode="auto">
          <a:xfrm>
            <a:off x="395288" y="5661025"/>
            <a:ext cx="2952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 b="1">
                <a:solidFill>
                  <a:srgbClr val="002060"/>
                </a:solidFill>
                <a:latin typeface="Georgia" pitchFamily="18" charset="0"/>
              </a:rPr>
              <a:t>Французька мова</a:t>
            </a: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8" name="Picture 8" descr="franc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673725"/>
            <a:ext cx="2065338" cy="11842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39552" y="313051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5477" name="Номер слайда 1"/>
          <p:cNvSpPr txBox="1">
            <a:spLocks noGrp="1"/>
          </p:cNvSpPr>
          <p:nvPr/>
        </p:nvSpPr>
        <p:spPr bwMode="auto">
          <a:xfrm>
            <a:off x="6457950" y="5627688"/>
            <a:ext cx="20574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607" tIns="34304" rIns="68607" bIns="34304" anchor="ctr"/>
          <a:lstStyle/>
          <a:p>
            <a:pPr algn="r" defTabSz="685800" eaLnBrk="1" hangingPunct="1"/>
            <a:fld id="{D20DFD97-CF60-41BC-91CB-1E375E197DB1}" type="slidenum">
              <a:rPr lang="ru-RU" altLang="ru-RU" sz="900">
                <a:solidFill>
                  <a:srgbClr val="898989"/>
                </a:solidFill>
                <a:latin typeface="Calibri" pitchFamily="34" charset="0"/>
              </a:rPr>
              <a:pPr algn="r" defTabSz="685800" eaLnBrk="1" hangingPunct="1"/>
              <a:t>84</a:t>
            </a:fld>
            <a:endParaRPr lang="ru-RU" altLang="ru-RU" sz="9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5478" name="TextBox 2"/>
          <p:cNvSpPr txBox="1">
            <a:spLocks noChangeArrowheads="1"/>
          </p:cNvSpPr>
          <p:nvPr/>
        </p:nvSpPr>
        <p:spPr bwMode="auto">
          <a:xfrm>
            <a:off x="1995488" y="681038"/>
            <a:ext cx="5961062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607" tIns="34304" rIns="68607" bIns="34304">
            <a:spAutoFit/>
          </a:bodyPr>
          <a:lstStyle/>
          <a:p>
            <a:pPr marL="214313" indent="-214313" algn="ctr" defTabSz="685800" eaLnBrk="1" hangingPunct="1">
              <a:buClr>
                <a:srgbClr val="ED1150"/>
              </a:buClr>
              <a:buFont typeface="Wingdings" pitchFamily="2" charset="2"/>
              <a:buNone/>
            </a:pPr>
            <a:r>
              <a:rPr lang="uk-UA" altLang="ru-RU" sz="2000" b="1">
                <a:latin typeface="Georgia" pitchFamily="18" charset="0"/>
              </a:rPr>
              <a:t>Рейтингові місця Сумської області                       за результатами ЗНО (2016, 2017 роки) </a:t>
            </a:r>
          </a:p>
          <a:p>
            <a:pPr marL="214313" indent="-214313" algn="ctr" defTabSz="685800" eaLnBrk="1" hangingPunct="1">
              <a:buClr>
                <a:srgbClr val="ED1150"/>
              </a:buClr>
              <a:buFont typeface="Wingdings" pitchFamily="2" charset="2"/>
              <a:buNone/>
            </a:pPr>
            <a:r>
              <a:rPr lang="uk-UA" altLang="ru-RU" sz="2000" b="1">
                <a:latin typeface="Georgia" pitchFamily="18" charset="0"/>
              </a:rPr>
              <a:t>за показником </a:t>
            </a:r>
            <a:r>
              <a:rPr lang="uk-UA" altLang="ru-RU" sz="2000" b="1">
                <a:solidFill>
                  <a:srgbClr val="ED1150"/>
                </a:solidFill>
                <a:latin typeface="Georgia" pitchFamily="18" charset="0"/>
              </a:rPr>
              <a:t>“не склав”</a:t>
            </a:r>
            <a:endParaRPr lang="ru-RU" altLang="ru-RU" sz="2000" u="sng">
              <a:solidFill>
                <a:srgbClr val="ED1150"/>
              </a:solidFill>
              <a:latin typeface="Georgia" pitchFamily="18" charset="0"/>
            </a:endParaRPr>
          </a:p>
        </p:txBody>
      </p:sp>
      <p:sp>
        <p:nvSpPr>
          <p:cNvPr id="105479" name="TextBox 2"/>
          <p:cNvSpPr txBox="1">
            <a:spLocks noChangeArrowheads="1"/>
          </p:cNvSpPr>
          <p:nvPr/>
        </p:nvSpPr>
        <p:spPr bwMode="auto">
          <a:xfrm>
            <a:off x="231775" y="2197100"/>
            <a:ext cx="87185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607" tIns="34304" rIns="68607" bIns="34304">
            <a:spAutoFit/>
          </a:bodyPr>
          <a:lstStyle/>
          <a:p>
            <a:pPr marL="257175" indent="-257175" defTabSz="685800" eaLnBrk="1" hangingPunct="1">
              <a:buClr>
                <a:srgbClr val="ED1150"/>
              </a:buClr>
              <a:buFont typeface="Wingdings" pitchFamily="2" charset="2"/>
              <a:buNone/>
            </a:pPr>
            <a:endParaRPr lang="uk-UA" altLang="ru-RU" sz="1500" b="1">
              <a:sym typeface="Wingdings" pitchFamily="2" charset="2"/>
            </a:endParaRPr>
          </a:p>
        </p:txBody>
      </p:sp>
      <p:pic>
        <p:nvPicPr>
          <p:cNvPr id="96264" name="Picture 5" descr="statistical-d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534988"/>
            <a:ext cx="1635125" cy="11858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  <p:graphicFrame>
        <p:nvGraphicFramePr>
          <p:cNvPr id="105482" name="Object 6"/>
          <p:cNvGraphicFramePr>
            <a:graphicFrameLocks noChangeAspect="1"/>
          </p:cNvGraphicFramePr>
          <p:nvPr/>
        </p:nvGraphicFramePr>
        <p:xfrm>
          <a:off x="323850" y="1927225"/>
          <a:ext cx="8496300" cy="4597400"/>
        </p:xfrm>
        <a:graphic>
          <a:graphicData uri="http://schemas.openxmlformats.org/presentationml/2006/ole">
            <p:oleObj spid="_x0000_s105482" name="Диаграмма" r:id="rId4" imgW="8248802" imgH="3086100" progId="Excel.Chart.8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486650" y="3308350"/>
            <a:ext cx="3603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484" name="TextBox 2"/>
          <p:cNvSpPr txBox="1">
            <a:spLocks noChangeArrowheads="1"/>
          </p:cNvSpPr>
          <p:nvPr/>
        </p:nvSpPr>
        <p:spPr bwMode="auto">
          <a:xfrm>
            <a:off x="7486650" y="3363913"/>
            <a:ext cx="469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/>
              <a:t>14</a:t>
            </a:r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732588" y="4076700"/>
            <a:ext cx="287337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486" name="TextBox 4"/>
          <p:cNvSpPr txBox="1">
            <a:spLocks noChangeArrowheads="1"/>
          </p:cNvSpPr>
          <p:nvPr/>
        </p:nvSpPr>
        <p:spPr bwMode="auto">
          <a:xfrm>
            <a:off x="6769100" y="3992563"/>
            <a:ext cx="215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/>
              <a:t>6</a:t>
            </a:r>
            <a:endParaRPr lang="ru-RU" alt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39552" y="313051"/>
            <a:ext cx="8064896" cy="16288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3669" name="Номер слайда 1"/>
          <p:cNvSpPr txBox="1">
            <a:spLocks noGrp="1"/>
          </p:cNvSpPr>
          <p:nvPr/>
        </p:nvSpPr>
        <p:spPr bwMode="auto">
          <a:xfrm>
            <a:off x="6457950" y="5627688"/>
            <a:ext cx="20574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607" tIns="34304" rIns="68607" bIns="34304" anchor="ctr"/>
          <a:lstStyle/>
          <a:p>
            <a:pPr algn="r" defTabSz="685800" eaLnBrk="1" hangingPunct="1"/>
            <a:fld id="{E7AD94CA-656F-4134-B298-FB48F093378E}" type="slidenum">
              <a:rPr lang="ru-RU" altLang="ru-RU" sz="900">
                <a:solidFill>
                  <a:srgbClr val="898989"/>
                </a:solidFill>
                <a:latin typeface="Calibri" pitchFamily="34" charset="0"/>
              </a:rPr>
              <a:pPr algn="r" defTabSz="685800" eaLnBrk="1" hangingPunct="1"/>
              <a:t>85</a:t>
            </a:fld>
            <a:endParaRPr lang="ru-RU" altLang="ru-RU" sz="9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13670" name="TextBox 2"/>
          <p:cNvSpPr txBox="1">
            <a:spLocks noChangeArrowheads="1"/>
          </p:cNvSpPr>
          <p:nvPr/>
        </p:nvSpPr>
        <p:spPr bwMode="auto">
          <a:xfrm>
            <a:off x="1743075" y="549275"/>
            <a:ext cx="6408738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607" tIns="34304" rIns="68607" bIns="34304">
            <a:spAutoFit/>
          </a:bodyPr>
          <a:lstStyle/>
          <a:p>
            <a:pPr marL="214313" indent="-214313" algn="ctr" defTabSz="685800" eaLnBrk="1" hangingPunct="1">
              <a:buClr>
                <a:srgbClr val="ED1150"/>
              </a:buClr>
              <a:buFont typeface="Wingdings" pitchFamily="2" charset="2"/>
              <a:buNone/>
            </a:pPr>
            <a:r>
              <a:rPr lang="uk-UA" altLang="ru-RU" sz="2400" b="1">
                <a:latin typeface="Georgia" pitchFamily="18" charset="0"/>
              </a:rPr>
              <a:t>Рейтингові місця Сумської області за результатами ЗНО (2016, 2017 роки) </a:t>
            </a:r>
          </a:p>
          <a:p>
            <a:pPr marL="214313" indent="-214313" algn="ctr" defTabSz="685800" eaLnBrk="1" hangingPunct="1">
              <a:buClr>
                <a:srgbClr val="ED1150"/>
              </a:buClr>
              <a:buFont typeface="Wingdings" pitchFamily="2" charset="2"/>
              <a:buNone/>
            </a:pPr>
            <a:r>
              <a:rPr lang="uk-UA" altLang="ru-RU" sz="2400" b="1">
                <a:latin typeface="Georgia" pitchFamily="18" charset="0"/>
              </a:rPr>
              <a:t>за показником </a:t>
            </a:r>
            <a:r>
              <a:rPr lang="uk-UA" altLang="ru-RU" sz="2400" b="1">
                <a:solidFill>
                  <a:srgbClr val="ED1150"/>
                </a:solidFill>
                <a:latin typeface="Georgia" pitchFamily="18" charset="0"/>
              </a:rPr>
              <a:t>160+</a:t>
            </a:r>
            <a:endParaRPr lang="ru-RU" altLang="ru-RU" sz="2400" u="sng">
              <a:solidFill>
                <a:srgbClr val="ED1150"/>
              </a:solidFill>
              <a:latin typeface="Georgia" pitchFamily="18" charset="0"/>
            </a:endParaRPr>
          </a:p>
        </p:txBody>
      </p:sp>
      <p:sp>
        <p:nvSpPr>
          <p:cNvPr id="113671" name="TextBox 2"/>
          <p:cNvSpPr txBox="1">
            <a:spLocks noChangeArrowheads="1"/>
          </p:cNvSpPr>
          <p:nvPr/>
        </p:nvSpPr>
        <p:spPr bwMode="auto">
          <a:xfrm>
            <a:off x="231775" y="2197100"/>
            <a:ext cx="87185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607" tIns="34304" rIns="68607" bIns="34304">
            <a:spAutoFit/>
          </a:bodyPr>
          <a:lstStyle/>
          <a:p>
            <a:pPr marL="257175" indent="-257175" defTabSz="685800" eaLnBrk="1" hangingPunct="1">
              <a:buClr>
                <a:srgbClr val="ED1150"/>
              </a:buClr>
              <a:buFont typeface="Wingdings" pitchFamily="2" charset="2"/>
              <a:buNone/>
            </a:pPr>
            <a:endParaRPr lang="uk-UA" altLang="ru-RU" sz="1500" b="1">
              <a:sym typeface="Wingdings" pitchFamily="2" charset="2"/>
            </a:endParaRPr>
          </a:p>
        </p:txBody>
      </p:sp>
      <p:pic>
        <p:nvPicPr>
          <p:cNvPr id="99336" name="Picture 5" descr="statistical-d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534988"/>
            <a:ext cx="1635125" cy="11858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aphicFrame>
        <p:nvGraphicFramePr>
          <p:cNvPr id="113673" name="Object 6"/>
          <p:cNvGraphicFramePr>
            <a:graphicFrameLocks noChangeAspect="1"/>
          </p:cNvGraphicFramePr>
          <p:nvPr/>
        </p:nvGraphicFramePr>
        <p:xfrm>
          <a:off x="231775" y="2005013"/>
          <a:ext cx="8718550" cy="4592637"/>
        </p:xfrm>
        <a:graphic>
          <a:graphicData uri="http://schemas.openxmlformats.org/presentationml/2006/ole">
            <p:oleObj spid="_x0000_s113673" name="Диаграмма" r:id="rId4" imgW="8534400" imgH="3095549" progId="Excel.Chart.8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3"/>
          <p:cNvSpPr>
            <a:spLocks noChangeArrowheads="1"/>
          </p:cNvSpPr>
          <p:nvPr/>
        </p:nvSpPr>
        <p:spPr bwMode="auto">
          <a:xfrm>
            <a:off x="2000250" y="69850"/>
            <a:ext cx="684212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defRPr/>
            </a:pPr>
            <a:endParaRPr lang="ru-RU" altLang="ru-RU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+mn-cs"/>
            </a:endParaRPr>
          </a:p>
        </p:txBody>
      </p:sp>
      <p:graphicFrame>
        <p:nvGraphicFramePr>
          <p:cNvPr id="4" name="Group 306"/>
          <p:cNvGraphicFramePr>
            <a:graphicFrameLocks noGrp="1"/>
          </p:cNvGraphicFramePr>
          <p:nvPr/>
        </p:nvGraphicFramePr>
        <p:xfrm>
          <a:off x="0" y="188913"/>
          <a:ext cx="9144000" cy="6480175"/>
        </p:xfrm>
        <a:graphic>
          <a:graphicData uri="http://schemas.openxmlformats.org/drawingml/2006/table">
            <a:tbl>
              <a:tblPr/>
              <a:tblGrid>
                <a:gridCol w="1547813"/>
                <a:gridCol w="1871662"/>
                <a:gridCol w="5724525"/>
              </a:tblGrid>
              <a:tr h="969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Предмет ЗНО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За найбільшим % 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учнів ЗЗСО, які мають результат                     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180 – 200 балів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За найменшим відсотком 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учнів ЗЗСО,                                                             які мають результат  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180 – 200 балів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Укр. мова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м. Ромни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Л-Долинський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Історія Укр.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м. Ромни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Л-Долинський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Математика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м. Шостка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Білопільський, Буринський,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Глухівський,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Лебединський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Недригайлівський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р-ни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Англійська мова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Путивльський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Буринський,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Глухівський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Конотопський,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Лебединський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Недригайлівський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Сумський р-ни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9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Фізика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Путивльський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Білопільський, Буринський,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Глухівський,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Конотопський, Краснопільський, Сумський,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Лебединський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Л-Долинський,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Охтирський,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Недригайлівський,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Роменський, Тростянецький, Шосткинський, Ямпільський р-ни, м. Глухів,                          м. Лебедин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Географія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Лебединський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м. Глухів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Біологія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м. Суми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Недригайлівський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Хімія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Конотопський район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В-Писарівський,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Глухівський,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Краснопільський,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Лебединський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Л-Долинський,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Охтирський,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Недригайлівський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 Путивльський, Роменський, Сумський р-ни, м. Ромни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908720"/>
            <a:ext cx="2081663" cy="8640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WordArt 4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569325" cy="6597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16739" name="TextBox 4"/>
          <p:cNvSpPr txBox="1">
            <a:spLocks noChangeArrowheads="1"/>
          </p:cNvSpPr>
          <p:nvPr/>
        </p:nvSpPr>
        <p:spPr bwMode="auto">
          <a:xfrm>
            <a:off x="0" y="3213100"/>
            <a:ext cx="88931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uk-UA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r>
              <a:rPr lang="uk-UA" altLang="ru-RU" sz="2000" b="1">
                <a:solidFill>
                  <a:schemeClr val="bg1"/>
                </a:solidFill>
                <a:latin typeface="Georgia" pitchFamily="18" charset="0"/>
              </a:rPr>
              <a:t> </a:t>
            </a: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0825" y="0"/>
            <a:ext cx="8893175" cy="13684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6741" name="TextBox 6"/>
          <p:cNvSpPr txBox="1">
            <a:spLocks noChangeArrowheads="1"/>
          </p:cNvSpPr>
          <p:nvPr/>
        </p:nvSpPr>
        <p:spPr bwMode="auto">
          <a:xfrm>
            <a:off x="323850" y="0"/>
            <a:ext cx="8820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/>
              <a:t> </a:t>
            </a:r>
            <a:r>
              <a:rPr lang="uk-UA" altLang="ru-RU" sz="2400" b="1" u="sng">
                <a:solidFill>
                  <a:srgbClr val="002060"/>
                </a:solidFill>
                <a:latin typeface="Georgia" pitchFamily="18" charset="0"/>
              </a:rPr>
              <a:t>У загальному рейтингу областей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                       Сумщина посіла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4-те місце 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за показником середнього балу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144,71 б. </a:t>
            </a:r>
          </a:p>
        </p:txBody>
      </p:sp>
      <p:sp>
        <p:nvSpPr>
          <p:cNvPr id="8" name="Овал 7"/>
          <p:cNvSpPr/>
          <p:nvPr/>
        </p:nvSpPr>
        <p:spPr>
          <a:xfrm>
            <a:off x="250825" y="1125538"/>
            <a:ext cx="8893175" cy="1873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6743" name="TextBox 8"/>
          <p:cNvSpPr txBox="1">
            <a:spLocks noChangeArrowheads="1"/>
          </p:cNvSpPr>
          <p:nvPr/>
        </p:nvSpPr>
        <p:spPr bwMode="auto">
          <a:xfrm>
            <a:off x="719138" y="1196975"/>
            <a:ext cx="84248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200 балів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отримали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7 випускників: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400" b="1" u="sng">
                <a:solidFill>
                  <a:srgbClr val="002060"/>
                </a:solidFill>
                <a:latin typeface="Georgia" pitchFamily="18" charset="0"/>
              </a:rPr>
              <a:t>м. Суми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(3 – математика; 1 –  біологія;                                      1 – англійська мова) </a:t>
            </a:r>
          </a:p>
          <a:p>
            <a:pPr algn="ctr" eaLnBrk="1" hangingPunct="1">
              <a:buFont typeface="Wingdings" pitchFamily="2" charset="2"/>
              <a:buChar char="ü"/>
            </a:pPr>
            <a:r>
              <a:rPr lang="uk-UA" altLang="ru-RU" sz="2400" b="1" u="sng">
                <a:solidFill>
                  <a:srgbClr val="002060"/>
                </a:solidFill>
                <a:latin typeface="Georgia" pitchFamily="18" charset="0"/>
              </a:rPr>
              <a:t>м. Шостка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(2 – математика)</a:t>
            </a:r>
            <a:endParaRPr lang="ru-RU" altLang="ru-RU" sz="240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0825" y="2781300"/>
            <a:ext cx="8893175" cy="14398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6745" name="TextBox 11"/>
          <p:cNvSpPr txBox="1">
            <a:spLocks noChangeArrowheads="1"/>
          </p:cNvSpPr>
          <p:nvPr/>
        </p:nvSpPr>
        <p:spPr bwMode="auto">
          <a:xfrm>
            <a:off x="827088" y="2997200"/>
            <a:ext cx="75612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Найвищими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 в області є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результати ЗНО з 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географії</a:t>
            </a:r>
            <a:r>
              <a:rPr lang="ru-RU" altLang="ru-RU" sz="2400" u="sng">
                <a:solidFill>
                  <a:srgbClr val="FF0000"/>
                </a:solidFill>
              </a:rPr>
              <a:t>,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української мови та літератури </a:t>
            </a:r>
            <a:endParaRPr lang="ru-RU" altLang="ru-RU" sz="2400" u="sng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50825" y="3933825"/>
            <a:ext cx="8893175" cy="17986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6747" name="TextBox 14"/>
          <p:cNvSpPr txBox="1">
            <a:spLocks noChangeArrowheads="1"/>
          </p:cNvSpPr>
          <p:nvPr/>
        </p:nvSpPr>
        <p:spPr bwMode="auto">
          <a:xfrm>
            <a:off x="539750" y="4076700"/>
            <a:ext cx="8064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Найбільша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 кількість учнів, що отримали за результатами тестування від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160 до 200 балів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, складали ЗНО з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української мови та літератури</a:t>
            </a:r>
            <a:endParaRPr lang="ru-RU" altLang="ru-RU" sz="2400" u="sng">
              <a:solidFill>
                <a:srgbClr val="FF0000"/>
              </a:solidFill>
            </a:endParaRPr>
          </a:p>
          <a:p>
            <a:pPr eaLnBrk="1" hangingPunct="1"/>
            <a:endParaRPr lang="ru-RU" altLang="ru-RU"/>
          </a:p>
        </p:txBody>
      </p:sp>
      <p:pic>
        <p:nvPicPr>
          <p:cNvPr id="13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1979712" cy="7287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Овал 16"/>
          <p:cNvSpPr/>
          <p:nvPr/>
        </p:nvSpPr>
        <p:spPr>
          <a:xfrm>
            <a:off x="250825" y="5418138"/>
            <a:ext cx="8893175" cy="14398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6750" name="TextBox 17"/>
          <p:cNvSpPr txBox="1">
            <a:spLocks noChangeArrowheads="1"/>
          </p:cNvSpPr>
          <p:nvPr/>
        </p:nvSpPr>
        <p:spPr bwMode="auto">
          <a:xfrm>
            <a:off x="755650" y="5589588"/>
            <a:ext cx="83883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За показником 160 балів і вище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результати області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з усіх предметів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знаходяться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вище середнього рівня по Україні</a:t>
            </a:r>
            <a:r>
              <a:rPr lang="ru-RU" altLang="ru-RU" sz="2400" u="sng"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pPr algn="ctr"/>
            <a:endParaRPr lang="ru-RU" altLang="ru-RU"/>
          </a:p>
        </p:txBody>
      </p:sp>
      <p:sp>
        <p:nvSpPr>
          <p:cNvPr id="15" name="TextBox 14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WordArt 4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569325" cy="6597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17763" name="TextBox 4"/>
          <p:cNvSpPr txBox="1">
            <a:spLocks noChangeArrowheads="1"/>
          </p:cNvSpPr>
          <p:nvPr/>
        </p:nvSpPr>
        <p:spPr bwMode="auto">
          <a:xfrm>
            <a:off x="0" y="2852738"/>
            <a:ext cx="88931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uk-UA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r>
              <a:rPr lang="uk-UA" altLang="ru-RU" sz="2000" b="1">
                <a:solidFill>
                  <a:schemeClr val="bg1"/>
                </a:solidFill>
                <a:latin typeface="Georgia" pitchFamily="18" charset="0"/>
              </a:rPr>
              <a:t> </a:t>
            </a: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/>
          </a:p>
        </p:txBody>
      </p:sp>
      <p:sp>
        <p:nvSpPr>
          <p:cNvPr id="6" name="Овал 5"/>
          <p:cNvSpPr/>
          <p:nvPr/>
        </p:nvSpPr>
        <p:spPr>
          <a:xfrm>
            <a:off x="250825" y="0"/>
            <a:ext cx="8893175" cy="13684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7765" name="TextBox 6"/>
          <p:cNvSpPr txBox="1">
            <a:spLocks noChangeArrowheads="1"/>
          </p:cNvSpPr>
          <p:nvPr/>
        </p:nvSpPr>
        <p:spPr bwMode="auto">
          <a:xfrm>
            <a:off x="323850" y="404813"/>
            <a:ext cx="8820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/>
              <a:t>. </a:t>
            </a:r>
            <a:endParaRPr lang="uk-UA" altLang="ru-RU" sz="2400" b="1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0825" y="1268413"/>
            <a:ext cx="8893175" cy="1873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50825" y="2852738"/>
            <a:ext cx="8893175" cy="1584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7768" name="TextBox 13"/>
          <p:cNvSpPr txBox="1">
            <a:spLocks noChangeArrowheads="1"/>
          </p:cNvSpPr>
          <p:nvPr/>
        </p:nvSpPr>
        <p:spPr bwMode="auto">
          <a:xfrm>
            <a:off x="827088" y="0"/>
            <a:ext cx="7848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Найбільша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 кількість учнів, що отримали              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від 180 до 200 балів,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складали тестування з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української мови та літератури, географії</a:t>
            </a:r>
            <a:endParaRPr lang="ru-RU" altLang="ru-RU" sz="2400" u="sng">
              <a:solidFill>
                <a:srgbClr val="FF0000"/>
              </a:solidFill>
            </a:endParaRPr>
          </a:p>
        </p:txBody>
      </p:sp>
      <p:sp>
        <p:nvSpPr>
          <p:cNvPr id="117769" name="TextBox 14"/>
          <p:cNvSpPr txBox="1">
            <a:spLocks noChangeArrowheads="1"/>
          </p:cNvSpPr>
          <p:nvPr/>
        </p:nvSpPr>
        <p:spPr bwMode="auto">
          <a:xfrm>
            <a:off x="971550" y="1557338"/>
            <a:ext cx="7704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Найбільша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кількість учасників ЗНО-2017,       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що подолали  поріг “склав/не склав”,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складали тестування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з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географії</a:t>
            </a:r>
            <a:endParaRPr lang="ru-RU" altLang="ru-RU" sz="2400" u="sng">
              <a:solidFill>
                <a:srgbClr val="FF0000"/>
              </a:solidFill>
            </a:endParaRPr>
          </a:p>
        </p:txBody>
      </p:sp>
      <p:sp>
        <p:nvSpPr>
          <p:cNvPr id="117770" name="TextBox 15"/>
          <p:cNvSpPr txBox="1">
            <a:spLocks noChangeArrowheads="1"/>
          </p:cNvSpPr>
          <p:nvPr/>
        </p:nvSpPr>
        <p:spPr bwMode="auto">
          <a:xfrm>
            <a:off x="1116013" y="3068638"/>
            <a:ext cx="741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Найвищу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позицію в загальноукраїнському рейтингу областей 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(за середнім балом) 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отримав результат ЗНО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з географії</a:t>
            </a:r>
            <a:endParaRPr lang="ru-RU" altLang="ru-RU" sz="2400" u="sng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50825" y="4221163"/>
            <a:ext cx="8893175" cy="1511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7772" name="TextBox 17"/>
          <p:cNvSpPr txBox="1">
            <a:spLocks noChangeArrowheads="1"/>
          </p:cNvSpPr>
          <p:nvPr/>
        </p:nvSpPr>
        <p:spPr bwMode="auto">
          <a:xfrm>
            <a:off x="1258888" y="4365625"/>
            <a:ext cx="6842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Найвищі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 бали 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з тестування отримали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випускники гімназій</a:t>
            </a:r>
            <a:r>
              <a:rPr lang="uk-UA" altLang="ru-RU" sz="2400" b="1"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uk-UA" altLang="ru-RU" sz="2400" b="1" u="sng">
                <a:solidFill>
                  <a:srgbClr val="FF0000"/>
                </a:solidFill>
                <a:latin typeface="Georgia" pitchFamily="18" charset="0"/>
              </a:rPr>
              <a:t>спеціалізованих шкіл, НВК області</a:t>
            </a:r>
            <a:endParaRPr lang="ru-RU" altLang="ru-RU"/>
          </a:p>
        </p:txBody>
      </p:sp>
      <p:pic>
        <p:nvPicPr>
          <p:cNvPr id="16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733256"/>
            <a:ext cx="2664296" cy="9807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TextBox 13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WordArt 4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569325" cy="6597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18787" name="TextBox 4"/>
          <p:cNvSpPr txBox="1">
            <a:spLocks noChangeArrowheads="1"/>
          </p:cNvSpPr>
          <p:nvPr/>
        </p:nvSpPr>
        <p:spPr bwMode="auto">
          <a:xfrm>
            <a:off x="52388" y="3179763"/>
            <a:ext cx="88931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uk-UA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r>
              <a:rPr lang="uk-UA" altLang="ru-RU" sz="2000" b="1">
                <a:solidFill>
                  <a:schemeClr val="bg1"/>
                </a:solidFill>
                <a:latin typeface="Georgia" pitchFamily="18" charset="0"/>
              </a:rPr>
              <a:t> </a:t>
            </a: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  <a:p>
            <a:pPr algn="just" eaLnBrk="1" hangingPunct="1"/>
            <a:endParaRPr lang="ru-RU" altLang="ru-RU" sz="2000" b="1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0825" y="0"/>
            <a:ext cx="8893175" cy="234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8789" name="TextBox 6"/>
          <p:cNvSpPr txBox="1">
            <a:spLocks noChangeArrowheads="1"/>
          </p:cNvSpPr>
          <p:nvPr/>
        </p:nvSpPr>
        <p:spPr bwMode="auto">
          <a:xfrm>
            <a:off x="323850" y="404813"/>
            <a:ext cx="8820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/>
              <a:t>. </a:t>
            </a:r>
            <a:endParaRPr lang="uk-UA" altLang="ru-RU" sz="2400" b="1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0825" y="2276475"/>
            <a:ext cx="8893175" cy="1728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50825" y="3933825"/>
            <a:ext cx="8893175" cy="1366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23850" y="188913"/>
            <a:ext cx="835183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400" b="1" dirty="0">
                <a:solidFill>
                  <a:srgbClr val="002060"/>
                </a:solidFill>
                <a:latin typeface="Georgia" pitchFamily="18" charset="0"/>
              </a:rPr>
              <a:t>Загальна тенденція 2017 року </a:t>
            </a:r>
            <a:r>
              <a:rPr lang="uk-UA" sz="24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                            </a:t>
            </a:r>
            <a:r>
              <a:rPr lang="uk-UA" sz="2400" b="1" dirty="0">
                <a:solidFill>
                  <a:srgbClr val="FF0000"/>
                </a:solidFill>
                <a:latin typeface="Georgia" pitchFamily="18" charset="0"/>
              </a:rPr>
              <a:t>зменшення кількості учасників,</a:t>
            </a:r>
            <a:r>
              <a:rPr lang="uk-UA" sz="24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Georgia" pitchFamily="18" charset="0"/>
              </a:rPr>
              <a:t>які не подолали поріг </a:t>
            </a:r>
            <a:r>
              <a:rPr lang="uk-UA" sz="2400" b="1" dirty="0" err="1">
                <a:solidFill>
                  <a:srgbClr val="FF0000"/>
                </a:solidFill>
                <a:latin typeface="Georgia" pitchFamily="18" charset="0"/>
              </a:rPr>
              <a:t>“склав</a:t>
            </a:r>
            <a:r>
              <a:rPr lang="uk-UA" sz="2400" b="1" dirty="0">
                <a:solidFill>
                  <a:srgbClr val="FF0000"/>
                </a:solidFill>
                <a:latin typeface="Georgia" pitchFamily="18" charset="0"/>
              </a:rPr>
              <a:t>/не </a:t>
            </a:r>
            <a:r>
              <a:rPr lang="uk-UA" sz="2400" b="1" dirty="0" err="1">
                <a:solidFill>
                  <a:srgbClr val="FF0000"/>
                </a:solidFill>
                <a:latin typeface="Georgia" pitchFamily="18" charset="0"/>
              </a:rPr>
              <a:t>склав”</a:t>
            </a:r>
            <a:r>
              <a:rPr lang="uk-UA" sz="24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2400" b="1" u="sng" dirty="0">
                <a:solidFill>
                  <a:srgbClr val="FF0000"/>
                </a:solidFill>
                <a:latin typeface="Georgia" pitchFamily="18" charset="0"/>
              </a:rPr>
              <a:t>з української мови та літератури, історії України, математики, фізики, географії, англійської мови </a:t>
            </a:r>
            <a:endParaRPr lang="ru-RU" sz="2400" b="1" u="sng" dirty="0">
              <a:solidFill>
                <a:srgbClr val="FF0000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endParaRPr lang="ru-RU" sz="2400" dirty="0">
              <a:solidFill>
                <a:srgbClr val="002060"/>
              </a:solidFill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750" y="2565400"/>
            <a:ext cx="84248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+mn-cs"/>
              </a:rPr>
              <a:t>Найнижчу </a:t>
            </a:r>
            <a:r>
              <a:rPr lang="uk-UA" sz="24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рейтингову позицію (за середнім балом) отримав результат ЗНО </a:t>
            </a:r>
            <a:r>
              <a:rPr lang="uk-UA" sz="2400" b="1" u="sng" dirty="0">
                <a:solidFill>
                  <a:srgbClr val="002060"/>
                </a:solidFill>
                <a:latin typeface="Georgia" pitchFamily="18" charset="0"/>
                <a:cs typeface="+mn-cs"/>
              </a:rPr>
              <a:t>з </a:t>
            </a:r>
            <a:r>
              <a:rPr lang="uk-UA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+mn-cs"/>
              </a:rPr>
              <a:t>англійської мови та фізики</a:t>
            </a:r>
            <a:endParaRPr lang="ru-RU" sz="2400" u="sng" dirty="0">
              <a:solidFill>
                <a:schemeClr val="tx1">
                  <a:lumMod val="95000"/>
                  <a:lumOff val="5000"/>
                </a:schemeClr>
              </a:solidFill>
              <a:cs typeface="+mn-cs"/>
            </a:endParaRPr>
          </a:p>
        </p:txBody>
      </p:sp>
      <p:sp>
        <p:nvSpPr>
          <p:cNvPr id="118794" name="TextBox 20"/>
          <p:cNvSpPr txBox="1">
            <a:spLocks noChangeArrowheads="1"/>
          </p:cNvSpPr>
          <p:nvPr/>
        </p:nvSpPr>
        <p:spPr bwMode="auto">
          <a:xfrm>
            <a:off x="755650" y="4149725"/>
            <a:ext cx="80660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Найбільше учасників ЗНО 2017 року </a:t>
            </a:r>
            <a:r>
              <a:rPr lang="uk-UA" altLang="ru-RU" sz="2400" b="1" u="sng">
                <a:latin typeface="Georgia" pitchFamily="18" charset="0"/>
              </a:rPr>
              <a:t>не подолали порога “склав/не склав” з фізики</a:t>
            </a:r>
            <a:endParaRPr lang="ru-RU" altLang="ru-RU" sz="2400" u="sng"/>
          </a:p>
        </p:txBody>
      </p:sp>
      <p:sp>
        <p:nvSpPr>
          <p:cNvPr id="22" name="Овал 21"/>
          <p:cNvSpPr/>
          <p:nvPr/>
        </p:nvSpPr>
        <p:spPr>
          <a:xfrm>
            <a:off x="250825" y="5157788"/>
            <a:ext cx="8893175" cy="15128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8796" name="TextBox 22"/>
          <p:cNvSpPr txBox="1">
            <a:spLocks noChangeArrowheads="1"/>
          </p:cNvSpPr>
          <p:nvPr/>
        </p:nvSpPr>
        <p:spPr bwMode="auto">
          <a:xfrm>
            <a:off x="684213" y="5300663"/>
            <a:ext cx="8137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sz="2400" b="1" u="sng">
                <a:latin typeface="Georgia" pitchFamily="18" charset="0"/>
              </a:rPr>
              <a:t>Найнижчими</a:t>
            </a:r>
            <a:r>
              <a:rPr lang="uk-UA" altLang="ru-RU" sz="2400" b="1">
                <a:solidFill>
                  <a:srgbClr val="002060"/>
                </a:solidFill>
                <a:latin typeface="Georgia" pitchFamily="18" charset="0"/>
              </a:rPr>
              <a:t> в обласному рейтингу є  результати зовнішнього незалежного оцінювання  з </a:t>
            </a:r>
            <a:r>
              <a:rPr lang="uk-UA" altLang="ru-RU" sz="2400" b="1" u="sng">
                <a:latin typeface="Georgia" pitchFamily="18" charset="0"/>
              </a:rPr>
              <a:t>фізики</a:t>
            </a:r>
            <a:endParaRPr lang="ru-RU" altLang="ru-RU" sz="2400" u="sng"/>
          </a:p>
        </p:txBody>
      </p:sp>
      <p:pic>
        <p:nvPicPr>
          <p:cNvPr id="16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1956206" cy="7200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TextBox 13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5" y="404813"/>
            <a:ext cx="8963025" cy="633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0" y="0"/>
            <a:ext cx="9144000" cy="141277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055" name="TextBox 8"/>
          <p:cNvSpPr txBox="1">
            <a:spLocks noChangeArrowheads="1"/>
          </p:cNvSpPr>
          <p:nvPr/>
        </p:nvSpPr>
        <p:spPr bwMode="auto">
          <a:xfrm>
            <a:off x="468313" y="0"/>
            <a:ext cx="80645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Обласні дані про учнів ЗЗСО, які отримали                   </a:t>
            </a:r>
            <a:r>
              <a:rPr lang="uk-UA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180 -200 балів  </a:t>
            </a:r>
            <a:endParaRPr lang="ru-RU" sz="2800" dirty="0">
              <a:solidFill>
                <a:srgbClr val="C00000"/>
              </a:solidFill>
              <a:cs typeface="+mn-cs"/>
            </a:endParaRPr>
          </a:p>
          <a:p>
            <a:pPr algn="ctr" eaLnBrk="1" hangingPunct="1">
              <a:defRPr/>
            </a:pPr>
            <a:r>
              <a:rPr lang="uk-UA" altLang="ru-RU" sz="2600" b="1" dirty="0">
                <a:solidFill>
                  <a:srgbClr val="FF0000"/>
                </a:solidFill>
                <a:latin typeface="Georgia" pitchFamily="18" charset="0"/>
              </a:rPr>
              <a:t>       </a:t>
            </a:r>
            <a:r>
              <a:rPr lang="uk-UA" altLang="ru-RU" sz="2600" b="1" dirty="0">
                <a:solidFill>
                  <a:srgbClr val="FFFF00"/>
                </a:solidFill>
                <a:latin typeface="Georgia" pitchFamily="18" charset="0"/>
              </a:rPr>
              <a:t>з української мови та літератури, % </a:t>
            </a:r>
            <a: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Georgia" pitchFamily="18" charset="0"/>
                <a:cs typeface="+mn-cs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  <a:cs typeface="+mn-cs"/>
            </a:endParaRPr>
          </a:p>
          <a:p>
            <a:pPr algn="ctr" eaLnBrk="1" hangingPunct="1">
              <a:defRPr/>
            </a:pPr>
            <a:endParaRPr lang="ru-RU" dirty="0"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956550" y="1844675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85113" y="5589588"/>
            <a:ext cx="97155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8027988" y="1916113"/>
            <a:ext cx="900112" cy="503237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7956550" y="5732463"/>
            <a:ext cx="900113" cy="361950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956376" y="2564904"/>
            <a:ext cx="971600" cy="2952328"/>
          </a:xfrm>
          <a:prstGeom prst="down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179388" y="5876925"/>
            <a:ext cx="3744912" cy="981075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uk-UA" altLang="ru-RU" sz="2800" b="1" dirty="0">
                <a:solidFill>
                  <a:srgbClr val="002060"/>
                </a:solidFill>
                <a:latin typeface="Georgia" pitchFamily="18" charset="0"/>
              </a:rPr>
              <a:t>Українська мова               та література</a:t>
            </a:r>
            <a:endParaRPr lang="ru-RU" altLang="ru-RU" sz="2800" b="1" dirty="0">
              <a:latin typeface="Georgia" pitchFamily="18" charset="0"/>
            </a:endParaRPr>
          </a:p>
        </p:txBody>
      </p:sp>
      <p:pic>
        <p:nvPicPr>
          <p:cNvPr id="18" name="Picture 10" descr="Картинки по запросу картинка формування національно свідомої люд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2447602" cy="92316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 rot="21284245">
            <a:off x="339725" y="2319338"/>
            <a:ext cx="8893175" cy="234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5059" name="WordArt 4"/>
          <p:cNvSpPr>
            <a:spLocks noChangeArrowheads="1" noChangeShapeType="1" noTextEdit="1"/>
          </p:cNvSpPr>
          <p:nvPr/>
        </p:nvSpPr>
        <p:spPr bwMode="auto">
          <a:xfrm>
            <a:off x="1475656" y="2492896"/>
            <a:ext cx="6842125" cy="2087563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 pitchFamily="18" charset="0"/>
                <a:cs typeface="+mn-cs"/>
              </a:rPr>
              <a:t>РЕЗУЛЬТАТИВНОГО </a:t>
            </a:r>
          </a:p>
          <a:p>
            <a:pPr algn="ctr" eaLnBrk="1" hangingPunct="1">
              <a:defRPr/>
            </a:pPr>
            <a:r>
              <a:rPr lang="ru-RU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 pitchFamily="18" charset="0"/>
                <a:cs typeface="+mn-cs"/>
              </a:rPr>
              <a:t>ЗНО 2018!</a:t>
            </a:r>
          </a:p>
        </p:txBody>
      </p:sp>
      <p:pic>
        <p:nvPicPr>
          <p:cNvPr id="6" name="Picture 5" descr="statistical-d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64689">
            <a:off x="491950" y="475481"/>
            <a:ext cx="8424936" cy="21574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596188" y="6597650"/>
            <a:ext cx="1547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Удовиченко І.В.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blon_28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shablon_28</Template>
  <TotalTime>2191</TotalTime>
  <Words>2878</Words>
  <Application>Microsoft Office PowerPoint</Application>
  <PresentationFormat>Экран (4:3)</PresentationFormat>
  <Paragraphs>570</Paragraphs>
  <Slides>90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5</vt:i4>
      </vt:variant>
      <vt:variant>
        <vt:lpstr>Заголовки слайдов</vt:lpstr>
      </vt:variant>
      <vt:variant>
        <vt:i4>90</vt:i4>
      </vt:variant>
    </vt:vector>
  </HeadingPairs>
  <TitlesOfParts>
    <vt:vector size="102" baseType="lpstr">
      <vt:lpstr>Arial</vt:lpstr>
      <vt:lpstr>Times New Roman</vt:lpstr>
      <vt:lpstr>Calibri</vt:lpstr>
      <vt:lpstr>Georgia</vt:lpstr>
      <vt:lpstr>Wingdings</vt:lpstr>
      <vt:lpstr>Symbol</vt:lpstr>
      <vt:lpstr>shablon_28</vt:lpstr>
      <vt:lpstr>Диаграмма</vt:lpstr>
      <vt:lpstr>Microsoft Office Excel Chart</vt:lpstr>
      <vt:lpstr>Лист Microsoft Excel 97-2003</vt:lpstr>
      <vt:lpstr>Microsoft Office Excel 97-2003 Worksheet</vt:lpstr>
      <vt:lpstr>Диаграмма Microsoft Office Excel</vt:lpstr>
      <vt:lpstr>Слайд 1</vt:lpstr>
      <vt:lpstr>Слайд 2</vt:lpstr>
      <vt:lpstr>Слайд 3</vt:lpstr>
      <vt:lpstr>Випускники 2017 </vt:lpstr>
      <vt:lpstr>Випускники 2016, 2017 рр.</vt:lpstr>
      <vt:lpstr>Слайд 6</vt:lpstr>
      <vt:lpstr>Слайд 7</vt:lpstr>
      <vt:lpstr>Слайд 8</vt:lpstr>
      <vt:lpstr>Слайд 9</vt:lpstr>
      <vt:lpstr>Слайд 10</vt:lpstr>
      <vt:lpstr>Слайд 11</vt:lpstr>
      <vt:lpstr>Випускники 2017 </vt:lpstr>
      <vt:lpstr>Випускники 2016, 2017 рр.</vt:lpstr>
      <vt:lpstr>Слайд 14</vt:lpstr>
      <vt:lpstr>Слайд 15</vt:lpstr>
      <vt:lpstr>Слайд 16</vt:lpstr>
      <vt:lpstr>Слайд 17</vt:lpstr>
      <vt:lpstr>Слайд 18</vt:lpstr>
      <vt:lpstr>Слайд 19</vt:lpstr>
      <vt:lpstr>Випускники 2017 </vt:lpstr>
      <vt:lpstr>Випускники 2016, 2017 рр.</vt:lpstr>
      <vt:lpstr>Слайд 22</vt:lpstr>
      <vt:lpstr>Слайд 23</vt:lpstr>
      <vt:lpstr>Слайд 24</vt:lpstr>
      <vt:lpstr>Слайд 25</vt:lpstr>
      <vt:lpstr>Слайд 26</vt:lpstr>
      <vt:lpstr>Слайд 27</vt:lpstr>
      <vt:lpstr>Випускники 2017 </vt:lpstr>
      <vt:lpstr>Випускники 2016, 2017 рр.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Випускники 2017 </vt:lpstr>
      <vt:lpstr>Випускники 2016, 2017 рр.</vt:lpstr>
      <vt:lpstr>Слайд 39</vt:lpstr>
      <vt:lpstr>Слайд 40</vt:lpstr>
      <vt:lpstr>Слайд 41</vt:lpstr>
      <vt:lpstr>Слайд 42</vt:lpstr>
      <vt:lpstr>Слайд 43</vt:lpstr>
      <vt:lpstr>Слайд 44</vt:lpstr>
      <vt:lpstr>Випускники 2017 </vt:lpstr>
      <vt:lpstr>Випускники 2016, 2017 рр.</vt:lpstr>
      <vt:lpstr>Слайд 47</vt:lpstr>
      <vt:lpstr>Слайд 48</vt:lpstr>
      <vt:lpstr>Слайд 49</vt:lpstr>
      <vt:lpstr>Слайд 50</vt:lpstr>
      <vt:lpstr>Слайд 51</vt:lpstr>
      <vt:lpstr>Слайд 52</vt:lpstr>
      <vt:lpstr>Випускники 2017 </vt:lpstr>
      <vt:lpstr>Випускники 2016, 2017 рр.</vt:lpstr>
      <vt:lpstr>Слайд 55</vt:lpstr>
      <vt:lpstr>Слайд 56</vt:lpstr>
      <vt:lpstr>Слайд 57</vt:lpstr>
      <vt:lpstr>Слайд 58</vt:lpstr>
      <vt:lpstr>Слайд 59</vt:lpstr>
      <vt:lpstr>Слайд 60</vt:lpstr>
      <vt:lpstr>Випускники 2017 </vt:lpstr>
      <vt:lpstr>Випускники 2016, 2017 рр.</vt:lpstr>
      <vt:lpstr>Слайд 63</vt:lpstr>
      <vt:lpstr>Слайд 64</vt:lpstr>
      <vt:lpstr>Слайд 65</vt:lpstr>
      <vt:lpstr>Слайд 66</vt:lpstr>
      <vt:lpstr>Слайд 67</vt:lpstr>
      <vt:lpstr>Слайд 68</vt:lpstr>
      <vt:lpstr>Випускники 2017 </vt:lpstr>
      <vt:lpstr>Випускники 2016, 2017 рр.</vt:lpstr>
      <vt:lpstr>Слайд 71</vt:lpstr>
      <vt:lpstr>Слайд 72</vt:lpstr>
      <vt:lpstr>Слайд 73</vt:lpstr>
      <vt:lpstr>Слайд 74</vt:lpstr>
      <vt:lpstr>Випускники 2017 </vt:lpstr>
      <vt:lpstr>Випускники 2016, 2017 рр.</vt:lpstr>
      <vt:lpstr>Слайд 77</vt:lpstr>
      <vt:lpstr>Слайд 78</vt:lpstr>
      <vt:lpstr>Слайд 79</vt:lpstr>
      <vt:lpstr>Слайд 80</vt:lpstr>
      <vt:lpstr>Випускники 2017 </vt:lpstr>
      <vt:lpstr>Випускники 2016, 2017 рр.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</vt:vector>
  </TitlesOfParts>
  <Company>Reanimator 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РЕЗУЛЬТАТИ ЗНО-2016 СУМСЬКА ОБЛАСТЬ (ЗАГАЛЬНІ ПОКАЗНИКИ)</dc:title>
  <dc:creator>Monitoring</dc:creator>
  <cp:lastModifiedBy>Vn-polit</cp:lastModifiedBy>
  <cp:revision>184</cp:revision>
  <cp:lastPrinted>2017-11-09T06:27:06Z</cp:lastPrinted>
  <dcterms:created xsi:type="dcterms:W3CDTF">2016-10-07T10:24:20Z</dcterms:created>
  <dcterms:modified xsi:type="dcterms:W3CDTF">2017-12-05T08:35:07Z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