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57" r:id="rId3"/>
    <p:sldId id="26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3399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96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21A4-623E-4E38-9C2F-FE07CAD28285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C2AEE-E7E4-4ADE-A3C5-8AD09204EA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400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C2AEE-E7E4-4ADE-A3C5-8AD09204EA8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07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C2AEE-E7E4-4ADE-A3C5-8AD09204EA8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306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09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15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71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64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26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793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4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19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308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42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92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2A631-43AD-43A6-A8EF-128356C344B8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002AF-90D9-4442-94C1-EF4A2B0B8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77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062" y="83197"/>
            <a:ext cx="1603007" cy="454923"/>
          </a:xfrm>
          <a:prstGeom prst="rect">
            <a:avLst/>
          </a:prstGeom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564054" y="3302729"/>
            <a:ext cx="9884663" cy="1325563"/>
          </a:xfrm>
        </p:spPr>
        <p:txBody>
          <a:bodyPr>
            <a:noAutofit/>
          </a:bodyPr>
          <a:lstStyle/>
          <a:p>
            <a:pPr algn="ctr"/>
            <a: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Реєстрація на ЗНО-2018</a:t>
            </a:r>
            <a:b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</a:br>
            <a: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/>
            </a:r>
            <a:b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</a:br>
            <a: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/>
            </a:r>
            <a:br>
              <a:rPr lang="uk-UA" sz="80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</a:br>
            <a:r>
              <a:rPr lang="uk-UA" sz="18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ЗЗСО</a:t>
            </a:r>
            <a:endParaRPr lang="uk-UA" sz="1800" b="1" dirty="0">
              <a:solidFill>
                <a:srgbClr val="FF33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9804" y="151993"/>
            <a:ext cx="304800" cy="30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55379" y="149933"/>
            <a:ext cx="304800" cy="30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1586" y="136672"/>
            <a:ext cx="304800" cy="30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92876" y="136668"/>
            <a:ext cx="304800" cy="30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иконка скрепка,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9790" y="136671"/>
            <a:ext cx="304801" cy="304801"/>
          </a:xfrm>
          <a:prstGeom prst="rect">
            <a:avLst/>
          </a:prstGeom>
          <a:noFill/>
        </p:spPr>
      </p:pic>
      <p:pic>
        <p:nvPicPr>
          <p:cNvPr id="12" name="Picture 2" descr="иконка скрепка,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8580" y="110367"/>
            <a:ext cx="304801" cy="304801"/>
          </a:xfrm>
          <a:prstGeom prst="rect">
            <a:avLst/>
          </a:prstGeom>
          <a:noFill/>
        </p:spPr>
      </p:pic>
      <p:pic>
        <p:nvPicPr>
          <p:cNvPr id="13" name="Picture 2" descr="иконка скрепка,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27345" y="136668"/>
            <a:ext cx="304801" cy="304801"/>
          </a:xfrm>
          <a:prstGeom prst="rect">
            <a:avLst/>
          </a:prstGeom>
          <a:noFill/>
        </p:spPr>
      </p:pic>
      <p:pic>
        <p:nvPicPr>
          <p:cNvPr id="14" name="Picture 2" descr="иконка скрепка,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2588" y="131029"/>
            <a:ext cx="304801" cy="304801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35689">
            <a:off x="6712818" y="1780"/>
            <a:ext cx="521972" cy="52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35689">
            <a:off x="4011607" y="41347"/>
            <a:ext cx="521972" cy="52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35689">
            <a:off x="9368356" y="39308"/>
            <a:ext cx="521972" cy="52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иконка фотография,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909506">
            <a:off x="5292843" y="34615"/>
            <a:ext cx="533400" cy="533400"/>
          </a:xfrm>
          <a:prstGeom prst="rect">
            <a:avLst/>
          </a:prstGeom>
          <a:noFill/>
        </p:spPr>
      </p:pic>
      <p:pic>
        <p:nvPicPr>
          <p:cNvPr id="19" name="Picture 6" descr="иконка фотография,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909506">
            <a:off x="11527453" y="34613"/>
            <a:ext cx="533400" cy="533400"/>
          </a:xfrm>
          <a:prstGeom prst="rect">
            <a:avLst/>
          </a:prstGeom>
          <a:noFill/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84808" y="98568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359862">
            <a:off x="2580964" y="-26276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7853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65" y="128438"/>
            <a:ext cx="1555611" cy="441472"/>
          </a:xfrm>
          <a:prstGeom prst="rect">
            <a:avLst/>
          </a:prstGeom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373978" y="-92871"/>
            <a:ext cx="9263285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Реєстрація на ЗНО-2018</a:t>
            </a:r>
            <a:endParaRPr lang="uk-UA" sz="5400" dirty="0">
              <a:solidFill>
                <a:srgbClr val="FF3399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587250" y="390604"/>
            <a:ext cx="5195555" cy="3464663"/>
            <a:chOff x="-607868" y="254709"/>
            <a:chExt cx="4958298" cy="2853240"/>
          </a:xfrm>
        </p:grpSpPr>
        <p:pic>
          <p:nvPicPr>
            <p:cNvPr id="12" name="Picture 2" descr="Похожее изображение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9961" b="89844" l="6957" r="943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07868" y="254709"/>
              <a:ext cx="4958298" cy="2853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670848" y="977164"/>
              <a:ext cx="2610147" cy="38019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uk-UA" sz="2400" b="1" cap="none" spc="0" dirty="0" smtClean="0">
                  <a:ln w="12700">
                    <a:solidFill>
                      <a:sysClr val="windowText" lastClr="000000"/>
                    </a:solidFill>
                    <a:prstDash val="solid"/>
                  </a:ln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Comic Sans MS" panose="030F0702030302020204" pitchFamily="66" charset="0"/>
                </a:rPr>
                <a:t>Лютий-Березень</a:t>
              </a:r>
              <a:endParaRPr lang="uk-UA" sz="2400" b="1" cap="none" spc="0" dirty="0">
                <a:ln w="12700">
                  <a:solidFill>
                    <a:sysClr val="windowText" lastClr="000000"/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8352" y="1546189"/>
              <a:ext cx="2712276" cy="7857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2700">
                    <a:solidFill>
                      <a:srgbClr val="FF99FF"/>
                    </a:solidFill>
                    <a:prstDash val="solid"/>
                  </a:ln>
                  <a:solidFill>
                    <a:srgbClr val="FF3399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Comic Sans MS" panose="030F0702030302020204" pitchFamily="66" charset="0"/>
                </a:rPr>
                <a:t>06.02.2018 19.03.2018</a:t>
              </a:r>
              <a:endParaRPr lang="ru-RU" sz="2800" b="1" cap="none" spc="0" dirty="0">
                <a:ln w="12700">
                  <a:solidFill>
                    <a:srgbClr val="FF99FF"/>
                  </a:solidFill>
                  <a:prstDash val="solid"/>
                </a:ln>
                <a:solidFill>
                  <a:srgbClr val="FF3399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-58394" y="3248492"/>
            <a:ext cx="3959724" cy="3050033"/>
            <a:chOff x="8968" y="2920836"/>
            <a:chExt cx="2941410" cy="1875962"/>
          </a:xfrm>
        </p:grpSpPr>
        <p:pic>
          <p:nvPicPr>
            <p:cNvPr id="16" name="Picture 2" descr="Картинки по запросу иконка органайзер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4167" b="98106" l="1750" r="987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946658">
              <a:off x="8968" y="2920836"/>
              <a:ext cx="2941410" cy="1875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Прямоугольник 16"/>
            <p:cNvSpPr/>
            <p:nvPr/>
          </p:nvSpPr>
          <p:spPr>
            <a:xfrm rot="20857731">
              <a:off x="355339" y="3344752"/>
              <a:ext cx="1148034" cy="106075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Заголовок 3"/>
            <p:cNvSpPr txBox="1">
              <a:spLocks/>
            </p:cNvSpPr>
            <p:nvPr/>
          </p:nvSpPr>
          <p:spPr>
            <a:xfrm rot="20782779">
              <a:off x="195825" y="3555730"/>
              <a:ext cx="2550879" cy="5977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uk-UA" sz="1800" dirty="0" smtClean="0">
                  <a:solidFill>
                    <a:srgbClr val="FF33CC"/>
                  </a:solidFill>
                  <a:latin typeface="Mistral" panose="03090702030407020403" pitchFamily="66" charset="0"/>
                </a:rPr>
                <a:t>Реєстрація на сайті УЦОЯО</a:t>
              </a:r>
            </a:p>
            <a:p>
              <a:pPr algn="ctr"/>
              <a:r>
                <a:rPr lang="en-US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http</a:t>
              </a:r>
              <a:r>
                <a:rPr lang="uk-UA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:</a:t>
              </a:r>
              <a:r>
                <a:rPr lang="en-US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//testportal.gov.ua</a:t>
              </a:r>
              <a:endParaRPr lang="uk-UA" sz="1800" dirty="0">
                <a:solidFill>
                  <a:srgbClr val="FF33CC"/>
                </a:solidFill>
                <a:latin typeface="Arial Black" panose="020B0A04020102020204" pitchFamily="34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6710592"/>
              </p:ext>
            </p:extLst>
          </p:nvPr>
        </p:nvGraphicFramePr>
        <p:xfrm>
          <a:off x="3860925" y="980584"/>
          <a:ext cx="8331075" cy="584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1075">
                  <a:extLst>
                    <a:ext uri="{9D8B030D-6E8A-4147-A177-3AD203B41FA5}">
                      <a16:colId xmlns:a16="http://schemas.microsoft.com/office/drawing/2014/main" xmlns="" val="3691973938"/>
                    </a:ext>
                  </a:extLst>
                </a:gridCol>
              </a:tblGrid>
              <a:tr h="825442"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1</a:t>
                      </a:r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.Підготувати:</a:t>
                      </a:r>
                    </a:p>
                    <a:p>
                      <a:pPr marL="714375" marR="0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Копію паспорта громадянина України;</a:t>
                      </a:r>
                    </a:p>
                    <a:p>
                      <a:pPr marL="714375" marR="0" indent="-17462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Дві однакові фотокартки для документів розміром 3 х 4 см із зображенням, що відповідає досягнутому віку (фотокартки мають бути виготовлені на білому або кольоровому фотопапері).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6724000"/>
                  </a:ext>
                </a:extLst>
              </a:tr>
              <a:tr h="825442">
                <a:tc>
                  <a:txBody>
                    <a:bodyPr/>
                    <a:lstStyle/>
                    <a:p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     2. </a:t>
                      </a: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Сформувати реєстраційну картку особа може самостійно, скориставшись спеціальним сервісом, розміщеним на веб-сайті Українського центру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.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1544825"/>
                  </a:ext>
                </a:extLst>
              </a:tr>
              <a:tr h="825442">
                <a:tc>
                  <a:txBody>
                    <a:bodyPr/>
                    <a:lstStyle/>
                    <a:p>
                      <a:pPr marL="0" marR="0" lvl="0" indent="3571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3.Роздрукувати бланк реєстраційної картки, контрольно-інформаційний лист та перевірити правильність даних, зазначених у бланку реєстраційної картки.</a:t>
                      </a:r>
                    </a:p>
                  </a:txBody>
                  <a:tcPr marL="72000" marR="90000" marT="180000" marB="0" anchor="ctr"/>
                </a:tc>
                <a:extLst>
                  <a:ext uri="{0D108BD9-81ED-4DB2-BD59-A6C34878D82A}">
                    <a16:rowId xmlns:a16="http://schemas.microsoft.com/office/drawing/2014/main" xmlns="" val="972666718"/>
                  </a:ext>
                </a:extLst>
              </a:tr>
              <a:tr h="825442">
                <a:tc>
                  <a:txBody>
                    <a:bodyPr/>
                    <a:lstStyle/>
                    <a:p>
                      <a:pPr marL="0" marR="0" lvl="0" indent="3571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4.Оформити реєстраційну картку:</a:t>
                      </a:r>
                    </a:p>
                    <a:p>
                      <a:pPr marL="1000125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заповнити частину «Заява»;</a:t>
                      </a:r>
                    </a:p>
                    <a:p>
                      <a:pPr marL="1000125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kern="1200" noProof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наклеїти у спеціально відведених місцях реєстраційної картки дві однакові фотокартки.</a:t>
                      </a:r>
                    </a:p>
                  </a:txBody>
                  <a:tcPr marL="72000" marR="90000" marT="180000" marB="0" anchor="ctr"/>
                </a:tc>
                <a:extLst>
                  <a:ext uri="{0D108BD9-81ED-4DB2-BD59-A6C34878D82A}">
                    <a16:rowId xmlns:a16="http://schemas.microsoft.com/office/drawing/2014/main" xmlns="" val="711846166"/>
                  </a:ext>
                </a:extLst>
              </a:tr>
              <a:tr h="825442">
                <a:tc>
                  <a:txBody>
                    <a:bodyPr/>
                    <a:lstStyle/>
                    <a:p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     5. Подати до закладу освіти: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noProof="0" dirty="0" smtClean="0">
                          <a:latin typeface="Comic Sans MS" panose="030F0702030302020204" pitchFamily="66" charset="0"/>
                        </a:rPr>
                        <a:t>Оформлену реєстраційна картку;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noProof="0" dirty="0" smtClean="0">
                          <a:latin typeface="Comic Sans MS" panose="030F0702030302020204" pitchFamily="66" charset="0"/>
                        </a:rPr>
                        <a:t>Копію документа, що посвідчує особу;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1800" b="0" noProof="0" dirty="0" smtClean="0">
                          <a:latin typeface="Comic Sans MS" panose="030F0702030302020204" pitchFamily="66" charset="0"/>
                        </a:rPr>
                        <a:t>Інші документи, у разі необхідності.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8299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38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65" y="128438"/>
            <a:ext cx="1555611" cy="441472"/>
          </a:xfrm>
          <a:prstGeom prst="rect">
            <a:avLst/>
          </a:prstGeom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373978" y="-92871"/>
            <a:ext cx="9263285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Перереєстрація</a:t>
            </a:r>
            <a:endParaRPr lang="uk-UA" sz="5400" dirty="0">
              <a:solidFill>
                <a:srgbClr val="FF3399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676309" y="439121"/>
            <a:ext cx="5195555" cy="3464663"/>
            <a:chOff x="-692860" y="294664"/>
            <a:chExt cx="4958298" cy="2853240"/>
          </a:xfrm>
        </p:grpSpPr>
        <p:pic>
          <p:nvPicPr>
            <p:cNvPr id="12" name="Picture 2" descr="Похожее изображение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9961" b="89844" l="6957" r="943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2860" y="294664"/>
              <a:ext cx="4958298" cy="2853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599009" y="932018"/>
              <a:ext cx="2374558" cy="38019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uk-UA" sz="2400" b="1" cap="none" spc="0" dirty="0" smtClean="0">
                  <a:ln w="12700">
                    <a:solidFill>
                      <a:sysClr val="windowText" lastClr="000000"/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Comic Sans MS" panose="030F0702030302020204" pitchFamily="66" charset="0"/>
                </a:rPr>
                <a:t>Лютий-Квітень</a:t>
              </a:r>
              <a:endParaRPr lang="uk-UA" sz="2400" b="1" cap="none" spc="0" dirty="0">
                <a:ln w="12700">
                  <a:solidFill>
                    <a:sysClr val="windowText" lastClr="00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8352" y="1546189"/>
              <a:ext cx="2712276" cy="7857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2700">
                    <a:solidFill>
                      <a:srgbClr val="FF99FF"/>
                    </a:solidFill>
                    <a:prstDash val="solid"/>
                  </a:ln>
                  <a:solidFill>
                    <a:srgbClr val="FF3399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Comic Sans MS" panose="030F0702030302020204" pitchFamily="66" charset="0"/>
                </a:rPr>
                <a:t>06.02.2018 -</a:t>
              </a:r>
              <a:r>
                <a:rPr lang="ru-RU" sz="2800" b="1" cap="none" spc="0" dirty="0" smtClean="0">
                  <a:ln w="12700">
                    <a:solidFill>
                      <a:srgbClr val="FF99FF"/>
                    </a:solidFill>
                    <a:prstDash val="solid"/>
                  </a:ln>
                  <a:solidFill>
                    <a:srgbClr val="7030A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Comic Sans MS" panose="030F0702030302020204" pitchFamily="66" charset="0"/>
                </a:rPr>
                <a:t>02.04.2018</a:t>
              </a:r>
              <a:endParaRPr lang="ru-RU" sz="2800" b="1" cap="none" spc="0" dirty="0">
                <a:ln w="12700">
                  <a:solidFill>
                    <a:srgbClr val="FF99FF"/>
                  </a:solidFill>
                  <a:prstDash val="solid"/>
                </a:ln>
                <a:solidFill>
                  <a:srgbClr val="7030A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0" y="3306804"/>
            <a:ext cx="3959724" cy="3050033"/>
            <a:chOff x="63041" y="2918847"/>
            <a:chExt cx="2941410" cy="1875962"/>
          </a:xfrm>
        </p:grpSpPr>
        <p:pic>
          <p:nvPicPr>
            <p:cNvPr id="16" name="Picture 2" descr="Картинки по запросу иконка органайзер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4167" b="98106" l="1750" r="987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946658">
              <a:off x="63041" y="2918847"/>
              <a:ext cx="2941410" cy="1875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Прямоугольник 16"/>
            <p:cNvSpPr/>
            <p:nvPr/>
          </p:nvSpPr>
          <p:spPr>
            <a:xfrm rot="20857731">
              <a:off x="355339" y="3344752"/>
              <a:ext cx="1148034" cy="106075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Заголовок 3"/>
            <p:cNvSpPr txBox="1">
              <a:spLocks/>
            </p:cNvSpPr>
            <p:nvPr/>
          </p:nvSpPr>
          <p:spPr>
            <a:xfrm rot="20782779">
              <a:off x="374188" y="3541566"/>
              <a:ext cx="2335358" cy="5977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uk-UA" sz="1800" dirty="0" smtClean="0">
                  <a:solidFill>
                    <a:srgbClr val="FF33CC"/>
                  </a:solidFill>
                  <a:latin typeface="Mistral" panose="03090702030407020403" pitchFamily="66" charset="0"/>
                </a:rPr>
                <a:t>Реєстрація на сайті УЦОЯО</a:t>
              </a:r>
            </a:p>
            <a:p>
              <a:pPr algn="ctr"/>
              <a:r>
                <a:rPr lang="en-US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http</a:t>
              </a:r>
              <a:r>
                <a:rPr lang="uk-UA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:</a:t>
              </a:r>
              <a:r>
                <a:rPr lang="en-US" sz="1800" dirty="0" smtClean="0">
                  <a:solidFill>
                    <a:srgbClr val="FF33CC"/>
                  </a:solidFill>
                  <a:latin typeface="Arial Black" panose="020B0A04020102020204" pitchFamily="34" charset="0"/>
                </a:rPr>
                <a:t>//testportal.gov.ua</a:t>
              </a:r>
              <a:endParaRPr lang="uk-UA" sz="1800" dirty="0">
                <a:solidFill>
                  <a:srgbClr val="FF33CC"/>
                </a:solidFill>
                <a:latin typeface="Arial Black" panose="020B0A04020102020204" pitchFamily="34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6757018"/>
              </p:ext>
            </p:extLst>
          </p:nvPr>
        </p:nvGraphicFramePr>
        <p:xfrm>
          <a:off x="3860925" y="980583"/>
          <a:ext cx="8331075" cy="575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1075">
                  <a:extLst>
                    <a:ext uri="{9D8B030D-6E8A-4147-A177-3AD203B41FA5}">
                      <a16:colId xmlns:a16="http://schemas.microsoft.com/office/drawing/2014/main" xmlns="" val="3691973938"/>
                    </a:ext>
                  </a:extLst>
                </a:gridCol>
              </a:tblGrid>
              <a:tr h="340425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kumimoji="0" lang="uk-UA" sz="20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Учаснику ЗНО необхідно: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2000" b="0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uk-UA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.  У</a:t>
                      </a:r>
                      <a:r>
                        <a:rPr kumimoji="0" lang="ru-RU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нести </a:t>
                      </a: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зміни до реєстраційних даних  за допомогою спеціального сервісу, розміщеному на веб-сайті Українського центру, сформувати та оформити нову реєстраційну картку</a:t>
                      </a:r>
                      <a:r>
                        <a:rPr kumimoji="0" lang="ru-RU" sz="2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kumimoji="0" lang="ru-RU" sz="2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uk-UA" sz="18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Повторно сформувати та передати до закладу освіти комплект реєстраційних документів, що має містити: </a:t>
                      </a:r>
                    </a:p>
                    <a:p>
                      <a:pPr marL="715963" marR="0" lvl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нову реєстраційну картку;</a:t>
                      </a:r>
                    </a:p>
                    <a:p>
                      <a:pPr marL="715963" marR="0" lvl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отриманий раніше </a:t>
                      </a:r>
                      <a:r>
                        <a:rPr kumimoji="0" lang="uk-UA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Сертифікат</a:t>
                      </a: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, що анулюється; </a:t>
                      </a:r>
                    </a:p>
                    <a:p>
                      <a:pPr marL="715963" marR="0" lvl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копію документа, що посвідчує особу;</a:t>
                      </a:r>
                    </a:p>
                    <a:p>
                      <a:pPr marL="715963" marR="0" lvl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інші документи, у разі необхідності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6724000"/>
                  </a:ext>
                </a:extLst>
              </a:tr>
              <a:tr h="184773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2000" b="0" u="sng" kern="1200" noProof="0" dirty="0" smtClean="0">
                          <a:latin typeface="Comic Sans MS" panose="030F0702030302020204" pitchFamily="66" charset="0"/>
                        </a:rPr>
                        <a:t>Закладу</a:t>
                      </a:r>
                      <a:r>
                        <a:rPr lang="uk-UA" sz="2000" b="0" u="sng" kern="1200" baseline="0" noProof="0" dirty="0" smtClean="0">
                          <a:latin typeface="Comic Sans MS" panose="030F0702030302020204" pitchFamily="66" charset="0"/>
                        </a:rPr>
                        <a:t> освіти</a:t>
                      </a:r>
                      <a:r>
                        <a:rPr lang="uk-UA" sz="2000" b="0" u="sng" kern="1200" noProof="0" dirty="0" smtClean="0">
                          <a:latin typeface="Comic Sans MS" panose="030F0702030302020204" pitchFamily="66" charset="0"/>
                        </a:rPr>
                        <a:t> необхідно: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000" b="0" u="sng" kern="1200" noProof="0" dirty="0" smtClean="0">
                        <a:latin typeface="Comic Sans MS" panose="030F0702030302020204" pitchFamily="66" charset="0"/>
                      </a:endParaRPr>
                    </a:p>
                    <a:p>
                      <a:pPr marL="715963" marR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2000" b="0" u="none" kern="1200" noProof="0" dirty="0" smtClean="0">
                          <a:latin typeface="Comic Sans MS" panose="030F0702030302020204" pitchFamily="66" charset="0"/>
                        </a:rPr>
                        <a:t>Сформувати та оформити список випускників, які здійснюють перереєстрацію. </a:t>
                      </a:r>
                    </a:p>
                    <a:p>
                      <a:pPr marL="715963" marR="0" indent="-2667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uk-UA" sz="2000" b="0" u="none" kern="1200" noProof="0" dirty="0" smtClean="0">
                          <a:latin typeface="Comic Sans MS" panose="030F0702030302020204" pitchFamily="66" charset="0"/>
                        </a:rPr>
                        <a:t>Надіслати комплект документів в установлені строки за </a:t>
                      </a:r>
                      <a:r>
                        <a:rPr lang="uk-UA" sz="2000" b="0" u="none" kern="1200" noProof="0" dirty="0" err="1" smtClean="0">
                          <a:latin typeface="Comic Sans MS" panose="030F0702030302020204" pitchFamily="66" charset="0"/>
                        </a:rPr>
                        <a:t>адресою</a:t>
                      </a:r>
                      <a:r>
                        <a:rPr lang="uk-UA" sz="2000" b="0" u="none" kern="1200" noProof="0" dirty="0" smtClean="0">
                          <a:latin typeface="Comic Sans MS" panose="030F0702030302020204" pitchFamily="66" charset="0"/>
                        </a:rPr>
                        <a:t> регіонального центру</a:t>
                      </a:r>
                      <a:r>
                        <a:rPr lang="ru-RU" sz="2000" b="0" u="none" kern="1200" dirty="0" smtClean="0">
                          <a:latin typeface="Comic Sans MS" panose="030F0702030302020204" pitchFamily="66" charset="0"/>
                        </a:rPr>
                        <a:t>.</a:t>
                      </a:r>
                    </a:p>
                  </a:txBody>
                  <a:tcPr marL="72000" marR="90000" marT="180000" marB="0" anchor="ctr"/>
                </a:tc>
                <a:extLst>
                  <a:ext uri="{0D108BD9-81ED-4DB2-BD59-A6C34878D82A}">
                    <a16:rowId xmlns:a16="http://schemas.microsoft.com/office/drawing/2014/main" xmlns="" val="972666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8427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253</Words>
  <Application>Microsoft Office PowerPoint</Application>
  <PresentationFormat>Произвольный</PresentationFormat>
  <Paragraphs>38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Реєстрація на ЗНО-2018   ЗЗСО</vt:lpstr>
      <vt:lpstr>Реєстрація на ЗНО-2018</vt:lpstr>
      <vt:lpstr>Перереєстрація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Пробне ЗНО-2018</dc:title>
  <dc:creator>Валерия А. Ханикова</dc:creator>
  <cp:lastModifiedBy>Vn-polit</cp:lastModifiedBy>
  <cp:revision>48</cp:revision>
  <dcterms:created xsi:type="dcterms:W3CDTF">2017-11-30T08:48:00Z</dcterms:created>
  <dcterms:modified xsi:type="dcterms:W3CDTF">2018-02-19T13:51:11Z</dcterms:modified>
</cp:coreProperties>
</file>